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339e2aac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339e2aac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51c6ecad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551c6ecad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509d5286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5509d5286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5509d528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5509d528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5339e2aac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5339e2aac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5339e2aac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5339e2aac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339e2aac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5339e2aac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5339e2aac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5339e2aac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5339e2aac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5339e2aac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509d5286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5509d5286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298a07df44_1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 name="Google Shape;61;g2298a07df44_1_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5339e2aac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5339e2aac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3134d236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3134d236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5339e2aa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5339e2aa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551c6eca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551c6eca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5339e2aac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5339e2aac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5339e2aac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5339e2aac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3635a50b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53635a50b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552cb9d34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552cb9d34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52cb9d34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52cb9d34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pic>
        <p:nvPicPr>
          <p:cNvPr id="14" name="Google Shape;14;p2"/>
          <p:cNvPicPr preferRelativeResize="0"/>
          <p:nvPr/>
        </p:nvPicPr>
        <p:blipFill rotWithShape="1">
          <a:blip r:embed="rId2">
            <a:alphaModFix/>
          </a:blip>
          <a:srcRect b="0" l="0" r="0" t="0"/>
          <a:stretch/>
        </p:blipFill>
        <p:spPr>
          <a:xfrm>
            <a:off x="7628072" y="1312"/>
            <a:ext cx="1502225" cy="1764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pic>
        <p:nvPicPr>
          <p:cNvPr id="9" name="Google Shape;9;p1"/>
          <p:cNvPicPr preferRelativeResize="0"/>
          <p:nvPr/>
        </p:nvPicPr>
        <p:blipFill rotWithShape="1">
          <a:blip r:embed="rId1">
            <a:alphaModFix/>
          </a:blip>
          <a:srcRect b="0" l="0" r="0" t="0"/>
          <a:stretch/>
        </p:blipFill>
        <p:spPr>
          <a:xfrm>
            <a:off x="7628072" y="1312"/>
            <a:ext cx="1502225" cy="1764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nichibenren.or.jp/library/ja/publication/booklet/data/190520_seikatsu_hosyo.pdf" TargetMode="External"/><Relationship Id="rId4" Type="http://schemas.openxmlformats.org/officeDocument/2006/relationships/hyperlink" Target="https://www.nichibenren.or.jp/library/ja/publication/booklet/data/190520_seikatsu_hosyo.pdf" TargetMode="External"/><Relationship Id="rId5" Type="http://schemas.openxmlformats.org/officeDocument/2006/relationships/hyperlink" Target="https://www.nichibenren.or.jp/library/ja/publication/booklet/data/190520_seikatsu_hosyo.pdf" TargetMode="External"/><Relationship Id="rId6"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hyperlink" Target="https://scholar.google.com/scholar_lookup?journal=American+Journal+of+Community+Psychology&amp;title=Mental+health+and+welfare+transitions:+Depression+and+alcohol+abuse+in+AFDC+women&amp;author=D.+Dooley&amp;author=J.+Prause&amp;volume=30&amp;issue=6&amp;publication_year=2002&amp;pages=787-813&amp;pmid=12385483&amp;" TargetMode="External"/><Relationship Id="rId10" Type="http://schemas.openxmlformats.org/officeDocument/2006/relationships/hyperlink" Target="https://scholar.google.com/scholar?q=Crocker+J.+Major+B.+Steele+C.+Social+stigma+4th+ed.+Gilbert+D.T.+Fiske+S.T.+Lindzey+G.+Handbook+of+social+psychology+Vol.+2+1998+McGraw-Hill+Boston+504+553+" TargetMode="External"/><Relationship Id="rId13" Type="http://schemas.openxmlformats.org/officeDocument/2006/relationships/hyperlink" Target="https://scholar.google.com/scholar_lookup?journal=American+Journal+of+Public+Health&amp;title=Homelessness+in+female-headed+families:+Childhood+and+adult+risk+and+protective+factors&amp;author=E.L.+Bassuk&amp;author=J.C.+Buckner&amp;author=L.F.+Weinreb&amp;author=A.+Browne&amp;author=S.S.+Bassuk&amp;volume=87&amp;issue=2&amp;publication_year=1997&amp;pages=241-248&amp;pmid=9103104&amp;" TargetMode="External"/><Relationship Id="rId12" Type="http://schemas.openxmlformats.org/officeDocument/2006/relationships/hyperlink" Target="https://scholar.google.com/scholar_lookup?journal=International+Journal+of+Epidemiology&amp;title=Do+social+programmes+contribute+to+mental+well-being?+The+long-term+impact+of+unemployment+on+depression+in+the+United+States&amp;author=E.+Rodriguez&amp;author=E.A.+Frongillo&amp;author=P.+Chandra&amp;volume=30&amp;publication_year=2001&amp;pages=163-170&amp;pmid=11171879&amp;"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scholar.google.com/scholar?q=Goffman+E.+Stigma:+Notes+on+the+management+of+spoiled+identity++(spectrum+book)+1963+Prentice-Hall+Englewood+Cliffs,+N.J.+" TargetMode="External"/><Relationship Id="rId4" Type="http://schemas.openxmlformats.org/officeDocument/2006/relationships/hyperlink" Target="https://scholar.google.com/scholar_lookup?journal=Annual+Review+of+Sociology&amp;title=The+stigma+complex&amp;author=B.+Pescosolido&amp;author=J.+Martin&amp;volume=41&amp;issue=1&amp;publication_year=2015&amp;pages=87-116&amp;" TargetMode="External"/><Relationship Id="rId9" Type="http://schemas.openxmlformats.org/officeDocument/2006/relationships/hyperlink" Target="https://scholar.google.com/scholar_lookup?journal=Women+&amp;+Health&amp;title=Psychological+distress,+hopelessness+and+welfare&amp;author=S.+Petterson&amp;author=L.+Friel&amp;volume=32&amp;issue=1%E2%80%932&amp;publication_year=2001&amp;pages=79-99&amp;pmid=11463067&amp;" TargetMode="External"/><Relationship Id="rId15" Type="http://schemas.openxmlformats.org/officeDocument/2006/relationships/hyperlink" Target="https://scholar.google.com/scholar_lookup?journal=Journal+of+Health+and+Social+Behavior&amp;title=Social+conditions+as+fundamental+causes+of+health+inequalities:+Theory,+evidence,+and+policy+implications&amp;author=J.+Phelan&amp;author=B.+Link&amp;author=P.+Tehranifar&amp;volume=51&amp;publication_year=2010&amp;pages=S28-S40&amp;pmid=20943581&amp;" TargetMode="External"/><Relationship Id="rId14" Type="http://schemas.openxmlformats.org/officeDocument/2006/relationships/hyperlink" Target="https://scholar.google.com/scholar_lookup?journal=American+Journal+of+Public+Health&amp;title=Stigma+as+a+fundamental+cause+of+population+health+inequalities&amp;author=M.L.+Hatzenbuehler&amp;author=J.C.+Phelan&amp;author=B.G.+Link&amp;volume=103&amp;issue=5&amp;publication_year=2013&amp;pages=813-821&amp;pmid=23488505&amp;" TargetMode="External"/><Relationship Id="rId16" Type="http://schemas.openxmlformats.org/officeDocument/2006/relationships/hyperlink" Target="https://scholar.google.com/scholar_lookup?journal=Journal+of+Health+and+Social+Behavior,+Spec+No&amp;title=Social+conditions+as+fundamental+causes+of+disease&amp;author=B.+Link&amp;author=J.+Phelan&amp;publication_year=1995&amp;pages=80-94&amp;" TargetMode="External"/><Relationship Id="rId5" Type="http://schemas.openxmlformats.org/officeDocument/2006/relationships/hyperlink" Target="https://scholar.google.com/scholar_lookup?journal=The+American+Economic+Review&amp;title=An+economic+model+of+welfare+stigma&amp;author=R.+Moffitt&amp;volume=73&amp;issue=5&amp;publication_year=1983&amp;pages=1023-1035&amp;" TargetMode="External"/><Relationship Id="rId6" Type="http://schemas.openxmlformats.org/officeDocument/2006/relationships/hyperlink" Target="https://pubmed.ncbi.nlm.nih.gov/16542766" TargetMode="External"/><Relationship Id="rId7" Type="http://schemas.openxmlformats.org/officeDocument/2006/relationships/hyperlink" Target="https://scholar.google.com/scholar_lookup?journal=Social+Science+&amp;+Medicine&amp;title=Sources+of+stigma+for+means-tested+government+programs&amp;author=J.+Stuber&amp;author=M.+Schlesinger&amp;volume=63&amp;issue=4&amp;publication_year=2006&amp;pages=933-945&amp;pmid=16542766&amp;" TargetMode="External"/><Relationship Id="rId8" Type="http://schemas.openxmlformats.org/officeDocument/2006/relationships/hyperlink" Target="https://scholar.google.com/scholar_lookup?journal=Journal+of+Affective+Disorders&amp;title=Welfare+stigma+as+a+risk+factor+for+major+depressive+disorder:+Evidence+from+the+supplemental+nutrition+assistance+program&amp;author=T.+Pak&amp;volume=260&amp;publication_year=2020&amp;pages=53-60&amp;pmid=31493639&am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8.cao.go.jp/kodomonohinkon/chousa/r03/pdf-index.html" TargetMode="External"/><Relationship Id="rId4" Type="http://schemas.openxmlformats.org/officeDocument/2006/relationships/hyperlink" Target="https://www8.cao.go.jp/kodomonohinkon/chousa/r03/pdf-index.html" TargetMode="External"/><Relationship Id="rId5" Type="http://schemas.openxmlformats.org/officeDocument/2006/relationships/hyperlink" Target="https://www8.cao.go.jp/kodomonohinkon/chousa/r03/pdf-index.html" TargetMode="External"/><Relationship Id="rId6" Type="http://schemas.openxmlformats.org/officeDocument/2006/relationships/hyperlink" Target="https://www8.cao.go.jp/kodomonohinkon/chousa/r03/pdf-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8" y="74457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ja" sz="1450">
                <a:solidFill>
                  <a:srgbClr val="222222"/>
                </a:solidFill>
                <a:highlight>
                  <a:srgbClr val="FFFFFF"/>
                </a:highlight>
                <a:latin typeface="Meiryo"/>
                <a:ea typeface="Meiryo"/>
                <a:cs typeface="Meiryo"/>
                <a:sym typeface="Meiryo"/>
              </a:rPr>
              <a:t>第59回社会福祉セミナー「社会福祉の申請主義を考える－『攻めの福祉』の可能性－」</a:t>
            </a:r>
            <a:endParaRPr b="1" sz="1450">
              <a:solidFill>
                <a:srgbClr val="222222"/>
              </a:solidFill>
              <a:highlight>
                <a:srgbClr val="FFFFFF"/>
              </a:highlight>
              <a:latin typeface="Meiryo"/>
              <a:ea typeface="Meiryo"/>
              <a:cs typeface="Meiryo"/>
              <a:sym typeface="Meiryo"/>
            </a:endParaRPr>
          </a:p>
          <a:p>
            <a:pPr indent="0" lvl="0" marL="0" rtl="0" algn="ctr">
              <a:spcBef>
                <a:spcPts val="0"/>
              </a:spcBef>
              <a:spcAft>
                <a:spcPts val="0"/>
              </a:spcAft>
              <a:buNone/>
            </a:pPr>
            <a:r>
              <a:t/>
            </a:r>
            <a:endParaRPr b="1" sz="1450">
              <a:solidFill>
                <a:srgbClr val="222222"/>
              </a:solidFill>
              <a:highlight>
                <a:srgbClr val="FFFFFF"/>
              </a:highlight>
              <a:latin typeface="Meiryo"/>
              <a:ea typeface="Meiryo"/>
              <a:cs typeface="Meiryo"/>
              <a:sym typeface="Meiryo"/>
            </a:endParaRPr>
          </a:p>
          <a:p>
            <a:pPr indent="0" lvl="0" marL="0" rtl="0" algn="ctr">
              <a:spcBef>
                <a:spcPts val="0"/>
              </a:spcBef>
              <a:spcAft>
                <a:spcPts val="0"/>
              </a:spcAft>
              <a:buClr>
                <a:schemeClr val="dk1"/>
              </a:buClr>
              <a:buSzPts val="1100"/>
              <a:buFont typeface="Arial"/>
              <a:buNone/>
            </a:pPr>
            <a:r>
              <a:rPr b="1" lang="ja" sz="2300">
                <a:highlight>
                  <a:srgbClr val="FFFFFF"/>
                </a:highlight>
                <a:latin typeface="Meiryo"/>
                <a:ea typeface="Meiryo"/>
                <a:cs typeface="Meiryo"/>
                <a:sym typeface="Meiryo"/>
              </a:rPr>
              <a:t>【講座①】</a:t>
            </a:r>
            <a:endParaRPr b="1" sz="2300">
              <a:highlight>
                <a:srgbClr val="FFFFFF"/>
              </a:highlight>
              <a:latin typeface="Meiryo"/>
              <a:ea typeface="Meiryo"/>
              <a:cs typeface="Meiryo"/>
              <a:sym typeface="Meiryo"/>
            </a:endParaRPr>
          </a:p>
          <a:p>
            <a:pPr indent="0" lvl="0" marL="0" rtl="0" algn="ctr">
              <a:spcBef>
                <a:spcPts val="0"/>
              </a:spcBef>
              <a:spcAft>
                <a:spcPts val="0"/>
              </a:spcAft>
              <a:buNone/>
            </a:pPr>
            <a:r>
              <a:rPr b="1" lang="ja" sz="2300">
                <a:highlight>
                  <a:srgbClr val="FFFFFF"/>
                </a:highlight>
                <a:latin typeface="Meiryo"/>
                <a:ea typeface="Meiryo"/>
                <a:cs typeface="Meiryo"/>
                <a:sym typeface="Meiryo"/>
              </a:rPr>
              <a:t>社会福祉と申請主義をめぐる問題の今</a:t>
            </a:r>
            <a:endParaRPr b="1" sz="2450">
              <a:highlight>
                <a:srgbClr val="FFFFFF"/>
              </a:highlight>
              <a:latin typeface="Meiryo"/>
              <a:ea typeface="Meiryo"/>
              <a:cs typeface="Meiryo"/>
              <a:sym typeface="Meiryo"/>
            </a:endParaRPr>
          </a:p>
        </p:txBody>
      </p:sp>
      <p:sp>
        <p:nvSpPr>
          <p:cNvPr id="57" name="Google Shape;57;p13"/>
          <p:cNvSpPr txBox="1"/>
          <p:nvPr>
            <p:ph idx="1" type="subTitle"/>
          </p:nvPr>
        </p:nvSpPr>
        <p:spPr>
          <a:xfrm>
            <a:off x="311700" y="3050825"/>
            <a:ext cx="8520600" cy="792600"/>
          </a:xfrm>
          <a:prstGeom prst="rect">
            <a:avLst/>
          </a:prstGeom>
        </p:spPr>
        <p:txBody>
          <a:bodyPr anchorCtr="0" anchor="t" bIns="91425" lIns="91425" spcFirstLastPara="1" rIns="91425" wrap="square" tIns="91425">
            <a:normAutofit fontScale="47500" lnSpcReduction="20000"/>
          </a:bodyPr>
          <a:lstStyle/>
          <a:p>
            <a:pPr indent="0" lvl="0" marL="0" rtl="0" algn="ctr">
              <a:lnSpc>
                <a:spcPct val="115000"/>
              </a:lnSpc>
              <a:spcBef>
                <a:spcPts val="0"/>
              </a:spcBef>
              <a:spcAft>
                <a:spcPts val="0"/>
              </a:spcAft>
              <a:buNone/>
            </a:pPr>
            <a:r>
              <a:rPr lang="ja">
                <a:solidFill>
                  <a:schemeClr val="dk1"/>
                </a:solidFill>
              </a:rPr>
              <a:t>NPO</a:t>
            </a:r>
            <a:r>
              <a:rPr lang="ja">
                <a:solidFill>
                  <a:schemeClr val="dk1"/>
                </a:solidFill>
              </a:rPr>
              <a:t>法人Social Change Agency代表理事</a:t>
            </a:r>
            <a:endParaRPr>
              <a:solidFill>
                <a:schemeClr val="dk1"/>
              </a:solidFill>
            </a:endParaRPr>
          </a:p>
          <a:p>
            <a:pPr indent="0" lvl="0" marL="0" rtl="0" algn="ctr">
              <a:lnSpc>
                <a:spcPct val="115000"/>
              </a:lnSpc>
              <a:spcBef>
                <a:spcPts val="0"/>
              </a:spcBef>
              <a:spcAft>
                <a:spcPts val="0"/>
              </a:spcAft>
              <a:buNone/>
            </a:pPr>
            <a:r>
              <a:rPr lang="ja">
                <a:solidFill>
                  <a:schemeClr val="dk1"/>
                </a:solidFill>
              </a:rPr>
              <a:t>社会福祉士</a:t>
            </a:r>
            <a:endParaRPr>
              <a:solidFill>
                <a:schemeClr val="dk1"/>
              </a:solidFill>
            </a:endParaRPr>
          </a:p>
          <a:p>
            <a:pPr indent="0" lvl="0" marL="0" rtl="0" algn="ctr">
              <a:lnSpc>
                <a:spcPct val="115000"/>
              </a:lnSpc>
              <a:spcBef>
                <a:spcPts val="0"/>
              </a:spcBef>
              <a:spcAft>
                <a:spcPts val="0"/>
              </a:spcAft>
              <a:buNone/>
            </a:pPr>
            <a:r>
              <a:rPr lang="ja">
                <a:solidFill>
                  <a:schemeClr val="dk1"/>
                </a:solidFill>
              </a:rPr>
              <a:t>横山北斗</a:t>
            </a:r>
            <a:endParaRPr>
              <a:solidFill>
                <a:schemeClr val="dk1"/>
              </a:solidFill>
            </a:endParaRPr>
          </a:p>
        </p:txBody>
      </p:sp>
      <p:sp>
        <p:nvSpPr>
          <p:cNvPr id="58" name="Google Shape;58;p13"/>
          <p:cNvSpPr txBox="1"/>
          <p:nvPr>
            <p:ph idx="12" type="sldNum"/>
          </p:nvPr>
        </p:nvSpPr>
        <p:spPr>
          <a:xfrm>
            <a:off x="8838762" y="4862965"/>
            <a:ext cx="245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311700" y="1657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ja" sz="2400"/>
              <a:t>2.制度利用</a:t>
            </a:r>
            <a:r>
              <a:rPr b="1" lang="ja" sz="2400"/>
              <a:t>を阻む</a:t>
            </a:r>
            <a:r>
              <a:rPr b="1" lang="ja" sz="2400"/>
              <a:t>要因③-</a:t>
            </a:r>
            <a:r>
              <a:rPr b="1" lang="ja" sz="2400"/>
              <a:t>権利行使と尊厳のトレードオフ-</a:t>
            </a:r>
            <a:endParaRPr b="1" sz="2400"/>
          </a:p>
        </p:txBody>
      </p:sp>
      <p:sp>
        <p:nvSpPr>
          <p:cNvPr id="144" name="Google Shape;144;p22"/>
          <p:cNvSpPr txBox="1"/>
          <p:nvPr>
            <p:ph idx="1" type="body"/>
          </p:nvPr>
        </p:nvSpPr>
        <p:spPr>
          <a:xfrm>
            <a:off x="365550" y="794975"/>
            <a:ext cx="8718600" cy="41895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t/>
            </a:r>
            <a:endParaRPr sz="1200">
              <a:solidFill>
                <a:schemeClr val="dk1"/>
              </a:solidFill>
            </a:endParaRPr>
          </a:p>
          <a:p>
            <a:pPr indent="-334327" lvl="0" marL="457200" rtl="0" algn="l">
              <a:spcBef>
                <a:spcPts val="0"/>
              </a:spcBef>
              <a:spcAft>
                <a:spcPts val="0"/>
              </a:spcAft>
              <a:buClr>
                <a:schemeClr val="dk1"/>
              </a:buClr>
              <a:buSzPct val="100000"/>
              <a:buChar char="●"/>
            </a:pPr>
            <a:r>
              <a:rPr b="1" lang="ja">
                <a:solidFill>
                  <a:schemeClr val="dk1"/>
                </a:solidFill>
              </a:rPr>
              <a:t>貶められる尊厳</a:t>
            </a:r>
            <a:endParaRPr b="1">
              <a:solidFill>
                <a:schemeClr val="dk1"/>
              </a:solidFill>
            </a:endParaRPr>
          </a:p>
          <a:p>
            <a:pPr indent="-328453" lvl="1" marL="914400" rtl="0" algn="l">
              <a:spcBef>
                <a:spcPts val="0"/>
              </a:spcBef>
              <a:spcAft>
                <a:spcPts val="0"/>
              </a:spcAft>
              <a:buClr>
                <a:schemeClr val="dk1"/>
              </a:buClr>
              <a:buSzPct val="100000"/>
              <a:buChar char="○"/>
            </a:pPr>
            <a:r>
              <a:rPr b="1" lang="ja" sz="1700">
                <a:solidFill>
                  <a:schemeClr val="dk1"/>
                </a:solidFill>
              </a:rPr>
              <a:t>知らない・誤った知識によって生じるもの</a:t>
            </a:r>
            <a:endParaRPr b="1" sz="1700">
              <a:solidFill>
                <a:schemeClr val="dk1"/>
              </a:solidFill>
            </a:endParaRPr>
          </a:p>
          <a:p>
            <a:pPr indent="-328453" lvl="2" marL="1371600" rtl="0" algn="l">
              <a:spcBef>
                <a:spcPts val="0"/>
              </a:spcBef>
              <a:spcAft>
                <a:spcPts val="0"/>
              </a:spcAft>
              <a:buClr>
                <a:schemeClr val="dk1"/>
              </a:buClr>
              <a:buSzPct val="100000"/>
              <a:buChar char="■"/>
            </a:pPr>
            <a:r>
              <a:rPr lang="ja" sz="1700">
                <a:solidFill>
                  <a:schemeClr val="dk1"/>
                </a:solidFill>
              </a:rPr>
              <a:t>医師A</a:t>
            </a:r>
            <a:r>
              <a:rPr i="1" lang="ja" sz="1700">
                <a:solidFill>
                  <a:schemeClr val="dk1"/>
                </a:solidFill>
              </a:rPr>
              <a:t>「働いてる？嘘おっしゃい。生保なんだからそんなわけないでしょ」</a:t>
            </a:r>
            <a:endParaRPr i="1" sz="1700">
              <a:solidFill>
                <a:schemeClr val="dk1"/>
              </a:solidFill>
            </a:endParaRPr>
          </a:p>
          <a:p>
            <a:pPr indent="-328453" lvl="3" marL="1828800" rtl="0" algn="l">
              <a:spcBef>
                <a:spcPts val="0"/>
              </a:spcBef>
              <a:spcAft>
                <a:spcPts val="0"/>
              </a:spcAft>
              <a:buClr>
                <a:schemeClr val="dk1"/>
              </a:buClr>
              <a:buSzPct val="100000"/>
              <a:buChar char="●"/>
            </a:pPr>
            <a:r>
              <a:rPr lang="ja" sz="1700">
                <a:solidFill>
                  <a:schemeClr val="dk1"/>
                </a:solidFill>
              </a:rPr>
              <a:t>最低生活費について</a:t>
            </a:r>
            <a:r>
              <a:rPr lang="ja" sz="1700">
                <a:solidFill>
                  <a:schemeClr val="dk1"/>
                </a:solidFill>
                <a:highlight>
                  <a:schemeClr val="accent6"/>
                </a:highlight>
              </a:rPr>
              <a:t>知らない</a:t>
            </a:r>
            <a:r>
              <a:rPr lang="ja" sz="1700">
                <a:solidFill>
                  <a:schemeClr val="dk1"/>
                </a:solidFill>
              </a:rPr>
              <a:t>ことによる、「生活保護＝働けない人がもらうもの」という</a:t>
            </a:r>
            <a:r>
              <a:rPr lang="ja" sz="1700">
                <a:solidFill>
                  <a:schemeClr val="dk1"/>
                </a:solidFill>
                <a:highlight>
                  <a:schemeClr val="accent6"/>
                </a:highlight>
              </a:rPr>
              <a:t>誤った理解が、無自覚に尊厳を貶める言葉を発露させる</a:t>
            </a:r>
            <a:r>
              <a:rPr lang="ja" sz="1700">
                <a:solidFill>
                  <a:schemeClr val="dk1"/>
                </a:solidFill>
              </a:rPr>
              <a:t>。</a:t>
            </a:r>
            <a:endParaRPr sz="1700">
              <a:solidFill>
                <a:schemeClr val="dk1"/>
              </a:solidFill>
            </a:endParaRPr>
          </a:p>
          <a:p>
            <a:pPr indent="-328453" lvl="3" marL="1828800" rtl="0" algn="l">
              <a:spcBef>
                <a:spcPts val="0"/>
              </a:spcBef>
              <a:spcAft>
                <a:spcPts val="0"/>
              </a:spcAft>
              <a:buClr>
                <a:schemeClr val="dk1"/>
              </a:buClr>
              <a:buSzPct val="100000"/>
              <a:buChar char="●"/>
            </a:pPr>
            <a:r>
              <a:rPr i="1" lang="ja" sz="1700">
                <a:solidFill>
                  <a:schemeClr val="dk1"/>
                </a:solidFill>
              </a:rPr>
              <a:t>「もう絶対、２度と、生活保護は受けたくない。」</a:t>
            </a:r>
            <a:endParaRPr i="1" sz="1700">
              <a:solidFill>
                <a:schemeClr val="dk1"/>
              </a:solidFill>
            </a:endParaRPr>
          </a:p>
          <a:p>
            <a:pPr indent="-322580" lvl="3" marL="1828800" rtl="0" algn="l">
              <a:spcBef>
                <a:spcPts val="0"/>
              </a:spcBef>
              <a:spcAft>
                <a:spcPts val="0"/>
              </a:spcAft>
              <a:buClr>
                <a:schemeClr val="dk1"/>
              </a:buClr>
              <a:buSzPct val="100000"/>
              <a:buChar char="●"/>
            </a:pPr>
            <a:r>
              <a:rPr lang="ja" sz="1600">
                <a:solidFill>
                  <a:schemeClr val="dk1"/>
                </a:solidFill>
              </a:rPr>
              <a:t>認識的不正義：話し手の社会的アイデンティティに対する偏見的ステレオタイプが原因で、その人の信頼性が不当に低く見積もられることで、その人が知識の主体としての能力を貶められる不正義のこと</a:t>
            </a:r>
            <a:r>
              <a:rPr lang="ja" sz="1600">
                <a:solidFill>
                  <a:schemeClr val="dk1"/>
                </a:solidFill>
              </a:rPr>
              <a:t>（『認識的不正義』（ミランダ・フリッカー：勁草書房、2023 年）</a:t>
            </a:r>
            <a:br>
              <a:rPr lang="ja" sz="1600">
                <a:solidFill>
                  <a:schemeClr val="dk1"/>
                </a:solidFill>
              </a:rPr>
            </a:br>
            <a:endParaRPr sz="1600">
              <a:solidFill>
                <a:schemeClr val="dk1"/>
              </a:solidFill>
            </a:endParaRPr>
          </a:p>
          <a:p>
            <a:pPr indent="-328453" lvl="1" marL="914400" rtl="0" algn="l">
              <a:lnSpc>
                <a:spcPct val="115000"/>
              </a:lnSpc>
              <a:spcBef>
                <a:spcPts val="0"/>
              </a:spcBef>
              <a:spcAft>
                <a:spcPts val="0"/>
              </a:spcAft>
              <a:buClr>
                <a:schemeClr val="dk1"/>
              </a:buClr>
              <a:buSzPct val="100000"/>
              <a:buChar char="○"/>
            </a:pPr>
            <a:r>
              <a:rPr b="1" lang="ja" sz="1700">
                <a:solidFill>
                  <a:schemeClr val="dk1"/>
                </a:solidFill>
                <a:latin typeface="Meiryo"/>
                <a:ea typeface="Meiryo"/>
                <a:cs typeface="Meiryo"/>
                <a:sym typeface="Meiryo"/>
              </a:rPr>
              <a:t>申請窓口などの不適切な対応</a:t>
            </a:r>
            <a:endParaRPr b="1" sz="1700">
              <a:solidFill>
                <a:schemeClr val="dk1"/>
              </a:solidFill>
              <a:latin typeface="Meiryo"/>
              <a:ea typeface="Meiryo"/>
              <a:cs typeface="Meiryo"/>
              <a:sym typeface="Meiryo"/>
            </a:endParaRPr>
          </a:p>
          <a:p>
            <a:pPr indent="-328453" lvl="2" marL="1371600" rtl="0" algn="l">
              <a:lnSpc>
                <a:spcPct val="115000"/>
              </a:lnSpc>
              <a:spcBef>
                <a:spcPts val="0"/>
              </a:spcBef>
              <a:spcAft>
                <a:spcPts val="0"/>
              </a:spcAft>
              <a:buClr>
                <a:schemeClr val="dk1"/>
              </a:buClr>
              <a:buSzPct val="100000"/>
              <a:buChar char="■"/>
            </a:pPr>
            <a:r>
              <a:rPr lang="ja" sz="1700">
                <a:solidFill>
                  <a:schemeClr val="dk1"/>
                </a:solidFill>
                <a:latin typeface="Meiryo"/>
                <a:ea typeface="Meiryo"/>
                <a:cs typeface="Meiryo"/>
                <a:sym typeface="Meiryo"/>
              </a:rPr>
              <a:t>説明不足、誤った説明、尊厳を傷つけるような対応、生活保護における水際作戦など</a:t>
            </a:r>
            <a:endParaRPr sz="1700">
              <a:solidFill>
                <a:schemeClr val="dk1"/>
              </a:solidFill>
              <a:latin typeface="Meiryo"/>
              <a:ea typeface="Meiryo"/>
              <a:cs typeface="Meiryo"/>
              <a:sym typeface="Meiryo"/>
            </a:endParaRPr>
          </a:p>
          <a:p>
            <a:pPr indent="-328453" lvl="2" marL="1371600" rtl="0" algn="l">
              <a:lnSpc>
                <a:spcPct val="115000"/>
              </a:lnSpc>
              <a:spcBef>
                <a:spcPts val="0"/>
              </a:spcBef>
              <a:spcAft>
                <a:spcPts val="0"/>
              </a:spcAft>
              <a:buClr>
                <a:schemeClr val="dk1"/>
              </a:buClr>
              <a:buSzPct val="100000"/>
              <a:buFont typeface="Meiryo"/>
              <a:buChar char="■"/>
            </a:pPr>
            <a:r>
              <a:rPr i="1" lang="ja" sz="1700">
                <a:solidFill>
                  <a:schemeClr val="dk1"/>
                </a:solidFill>
                <a:latin typeface="Meiryo"/>
                <a:ea typeface="Meiryo"/>
                <a:cs typeface="Meiryo"/>
                <a:sym typeface="Meiryo"/>
              </a:rPr>
              <a:t>「役所に相談に行くのは嫌だ」</a:t>
            </a:r>
            <a:endParaRPr i="1" sz="1700">
              <a:solidFill>
                <a:schemeClr val="dk1"/>
              </a:solidFill>
              <a:latin typeface="Meiryo"/>
              <a:ea typeface="Meiryo"/>
              <a:cs typeface="Meiryo"/>
              <a:sym typeface="Meiryo"/>
            </a:endParaRPr>
          </a:p>
        </p:txBody>
      </p:sp>
      <p:sp>
        <p:nvSpPr>
          <p:cNvPr id="145" name="Google Shape;145;p22"/>
          <p:cNvSpPr txBox="1"/>
          <p:nvPr>
            <p:ph idx="12" type="sldNum"/>
          </p:nvPr>
        </p:nvSpPr>
        <p:spPr>
          <a:xfrm>
            <a:off x="8759421" y="4939175"/>
            <a:ext cx="3246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144300" y="16327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ja" sz="2400"/>
              <a:t>はじめに  お話しさせていただくことの流れ</a:t>
            </a:r>
            <a:endParaRPr b="1" sz="2400"/>
          </a:p>
        </p:txBody>
      </p:sp>
      <p:sp>
        <p:nvSpPr>
          <p:cNvPr id="151" name="Google Shape;151;p23"/>
          <p:cNvSpPr txBox="1"/>
          <p:nvPr>
            <p:ph idx="1" type="body"/>
          </p:nvPr>
        </p:nvSpPr>
        <p:spPr>
          <a:xfrm>
            <a:off x="144300" y="857000"/>
            <a:ext cx="8688000" cy="41493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lnSpcReduction="10000"/>
          </a:bodyPr>
          <a:lstStyle/>
          <a:p>
            <a:pPr indent="-323850" lvl="0" marL="457200" rtl="0" algn="l">
              <a:lnSpc>
                <a:spcPct val="100000"/>
              </a:lnSpc>
              <a:spcBef>
                <a:spcPts val="0"/>
              </a:spcBef>
              <a:spcAft>
                <a:spcPts val="0"/>
              </a:spcAft>
              <a:buClr>
                <a:schemeClr val="dk1"/>
              </a:buClr>
              <a:buSzPts val="1500"/>
              <a:buChar char="●"/>
            </a:pPr>
            <a:r>
              <a:rPr b="1" lang="ja" sz="1500" strike="sngStrike">
                <a:solidFill>
                  <a:schemeClr val="dk1"/>
                </a:solidFill>
                <a:highlight>
                  <a:schemeClr val="lt1"/>
                </a:highlight>
              </a:rPr>
              <a:t>前提意識の共有</a:t>
            </a:r>
            <a:endParaRPr b="1" sz="1500" strike="sngStrike">
              <a:solidFill>
                <a:schemeClr val="dk1"/>
              </a:solidFill>
              <a:highlight>
                <a:schemeClr val="lt1"/>
              </a:highlight>
            </a:endParaRPr>
          </a:p>
          <a:p>
            <a:pPr indent="-323850" lvl="1" marL="914400" rtl="0" algn="l">
              <a:lnSpc>
                <a:spcPct val="100000"/>
              </a:lnSpc>
              <a:spcBef>
                <a:spcPts val="0"/>
              </a:spcBef>
              <a:spcAft>
                <a:spcPts val="0"/>
              </a:spcAft>
              <a:buClr>
                <a:schemeClr val="dk1"/>
              </a:buClr>
              <a:buSzPts val="1500"/>
              <a:buChar char="○"/>
            </a:pPr>
            <a:r>
              <a:rPr b="1" lang="ja" sz="1500" strike="sngStrike">
                <a:solidFill>
                  <a:schemeClr val="dk1"/>
                </a:solidFill>
                <a:highlight>
                  <a:schemeClr val="lt1"/>
                </a:highlight>
              </a:rPr>
              <a:t>権利の問題＞＞＞申請手続きの問題</a:t>
            </a:r>
            <a:endParaRPr b="1" sz="1500" strike="sngStrike">
              <a:solidFill>
                <a:schemeClr val="dk1"/>
              </a:solidFill>
              <a:highlight>
                <a:schemeClr val="lt1"/>
              </a:highlight>
            </a:endParaRPr>
          </a:p>
          <a:p>
            <a:pPr indent="-323850" lvl="2" marL="1371600" rtl="0" algn="l">
              <a:lnSpc>
                <a:spcPct val="100000"/>
              </a:lnSpc>
              <a:spcBef>
                <a:spcPts val="0"/>
              </a:spcBef>
              <a:spcAft>
                <a:spcPts val="0"/>
              </a:spcAft>
              <a:buClr>
                <a:srgbClr val="0F1419"/>
              </a:buClr>
              <a:buSzPts val="1500"/>
              <a:buFont typeface="Roboto"/>
              <a:buChar char="■"/>
            </a:pPr>
            <a:r>
              <a:rPr lang="ja" sz="1500" strike="sngStrike">
                <a:solidFill>
                  <a:srgbClr val="0F1419"/>
                </a:solidFill>
                <a:highlight>
                  <a:schemeClr val="lt1"/>
                </a:highlight>
                <a:latin typeface="Roboto"/>
                <a:ea typeface="Roboto"/>
                <a:cs typeface="Roboto"/>
                <a:sym typeface="Roboto"/>
              </a:rPr>
              <a:t>攻めの福祉の重要性と共に、攻めの福祉の発動を不要にする環境整備が重要</a:t>
            </a:r>
            <a:endParaRPr sz="1500" strike="sngStrike">
              <a:solidFill>
                <a:schemeClr val="dk1"/>
              </a:solidFill>
              <a:highlight>
                <a:schemeClr val="lt1"/>
              </a:highlight>
            </a:endParaRPr>
          </a:p>
          <a:p>
            <a:pPr indent="-323850" lvl="2" marL="1371600" rtl="0" algn="l">
              <a:lnSpc>
                <a:spcPct val="100000"/>
              </a:lnSpc>
              <a:spcBef>
                <a:spcPts val="0"/>
              </a:spcBef>
              <a:spcAft>
                <a:spcPts val="0"/>
              </a:spcAft>
              <a:buClr>
                <a:schemeClr val="dk1"/>
              </a:buClr>
              <a:buSzPts val="1500"/>
              <a:buChar char="■"/>
            </a:pPr>
            <a:r>
              <a:rPr lang="ja" sz="1500" strike="sngStrike">
                <a:solidFill>
                  <a:schemeClr val="dk1"/>
                </a:solidFill>
                <a:highlight>
                  <a:schemeClr val="lt1"/>
                </a:highlight>
              </a:rPr>
              <a:t>申請する権利の行使を阻む構造、権利行使を支える施策の乏しさに焦点を当てる</a:t>
            </a:r>
            <a:br>
              <a:rPr lang="ja" sz="1500" strike="sngStrike">
                <a:solidFill>
                  <a:schemeClr val="dk1"/>
                </a:solidFill>
                <a:highlight>
                  <a:schemeClr val="lt1"/>
                </a:highlight>
              </a:rPr>
            </a:br>
            <a:endParaRPr sz="1500" strike="sngStrike">
              <a:solidFill>
                <a:schemeClr val="dk1"/>
              </a:solidFill>
              <a:highlight>
                <a:schemeClr val="lt1"/>
              </a:highlight>
            </a:endParaRPr>
          </a:p>
          <a:p>
            <a:pPr indent="-323850" lvl="0" marL="457200" rtl="0" algn="l">
              <a:lnSpc>
                <a:spcPct val="100000"/>
              </a:lnSpc>
              <a:spcBef>
                <a:spcPts val="0"/>
              </a:spcBef>
              <a:spcAft>
                <a:spcPts val="0"/>
              </a:spcAft>
              <a:buClr>
                <a:schemeClr val="dk1"/>
              </a:buClr>
              <a:buSzPts val="1500"/>
              <a:buChar char="●"/>
            </a:pPr>
            <a:r>
              <a:rPr b="1" lang="ja" sz="1500" strike="sngStrike">
                <a:solidFill>
                  <a:schemeClr val="dk1"/>
                </a:solidFill>
                <a:highlight>
                  <a:schemeClr val="lt1"/>
                </a:highlight>
              </a:rPr>
              <a:t>制度利用を阻む要因</a:t>
            </a:r>
            <a:endParaRPr b="1" sz="1500" strike="sngStrike">
              <a:solidFill>
                <a:schemeClr val="dk1"/>
              </a:solidFill>
              <a:highlight>
                <a:schemeClr val="lt1"/>
              </a:highlight>
            </a:endParaRPr>
          </a:p>
          <a:p>
            <a:pPr indent="-323850" lvl="1" marL="914400" rtl="0" algn="l">
              <a:lnSpc>
                <a:spcPct val="100000"/>
              </a:lnSpc>
              <a:spcBef>
                <a:spcPts val="0"/>
              </a:spcBef>
              <a:spcAft>
                <a:spcPts val="0"/>
              </a:spcAft>
              <a:buClr>
                <a:schemeClr val="dk1"/>
              </a:buClr>
              <a:buSzPts val="1500"/>
              <a:buChar char="○"/>
            </a:pPr>
            <a:r>
              <a:rPr lang="ja" sz="1500" strike="sngStrike">
                <a:solidFill>
                  <a:schemeClr val="dk1"/>
                </a:solidFill>
                <a:highlight>
                  <a:schemeClr val="lt1"/>
                </a:highlight>
              </a:rPr>
              <a:t>①-申請プロセスにおける障壁-</a:t>
            </a:r>
            <a:endParaRPr sz="1500" strike="sngStrike">
              <a:solidFill>
                <a:schemeClr val="dk1"/>
              </a:solidFill>
              <a:highlight>
                <a:schemeClr val="lt1"/>
              </a:highlight>
            </a:endParaRPr>
          </a:p>
          <a:p>
            <a:pPr indent="-323850" lvl="1" marL="914400" rtl="0" algn="l">
              <a:lnSpc>
                <a:spcPct val="100000"/>
              </a:lnSpc>
              <a:spcBef>
                <a:spcPts val="0"/>
              </a:spcBef>
              <a:spcAft>
                <a:spcPts val="0"/>
              </a:spcAft>
              <a:buClr>
                <a:schemeClr val="dk1"/>
              </a:buClr>
              <a:buSzPts val="1500"/>
              <a:buChar char="○"/>
            </a:pPr>
            <a:r>
              <a:rPr lang="ja" sz="1500" strike="sngStrike">
                <a:solidFill>
                  <a:schemeClr val="dk1"/>
                </a:solidFill>
                <a:highlight>
                  <a:schemeClr val="lt1"/>
                </a:highlight>
              </a:rPr>
              <a:t>②-言語的排除とスティグマ-</a:t>
            </a:r>
            <a:endParaRPr sz="1500" strike="sngStrike">
              <a:solidFill>
                <a:schemeClr val="dk1"/>
              </a:solidFill>
              <a:highlight>
                <a:schemeClr val="lt1"/>
              </a:highlight>
            </a:endParaRPr>
          </a:p>
          <a:p>
            <a:pPr indent="-323850" lvl="1" marL="914400" rtl="0" algn="l">
              <a:lnSpc>
                <a:spcPct val="100000"/>
              </a:lnSpc>
              <a:spcBef>
                <a:spcPts val="0"/>
              </a:spcBef>
              <a:spcAft>
                <a:spcPts val="0"/>
              </a:spcAft>
              <a:buClr>
                <a:schemeClr val="dk1"/>
              </a:buClr>
              <a:buSzPts val="1500"/>
              <a:buChar char="○"/>
            </a:pPr>
            <a:r>
              <a:rPr lang="ja" sz="1500" strike="sngStrike">
                <a:solidFill>
                  <a:schemeClr val="dk1"/>
                </a:solidFill>
                <a:highlight>
                  <a:schemeClr val="lt1"/>
                </a:highlight>
              </a:rPr>
              <a:t>③-権利行使と尊厳のトレードオフ-</a:t>
            </a:r>
            <a:br>
              <a:rPr lang="ja" sz="1500" strike="sngStrike">
                <a:solidFill>
                  <a:schemeClr val="dk1"/>
                </a:solidFill>
                <a:highlight>
                  <a:schemeClr val="lt1"/>
                </a:highlight>
              </a:rPr>
            </a:br>
            <a:endParaRPr sz="1500" strike="sngStrike">
              <a:solidFill>
                <a:schemeClr val="dk1"/>
              </a:solidFill>
              <a:highlight>
                <a:schemeClr val="lt1"/>
              </a:highlight>
            </a:endParaRPr>
          </a:p>
          <a:p>
            <a:pPr indent="-323850" lvl="0" marL="457200" rtl="0" algn="l">
              <a:lnSpc>
                <a:spcPct val="100000"/>
              </a:lnSpc>
              <a:spcBef>
                <a:spcPts val="0"/>
              </a:spcBef>
              <a:spcAft>
                <a:spcPts val="0"/>
              </a:spcAft>
              <a:buClr>
                <a:schemeClr val="dk1"/>
              </a:buClr>
              <a:buSzPts val="1500"/>
              <a:buChar char="●"/>
            </a:pPr>
            <a:r>
              <a:rPr b="1" lang="ja" sz="1500">
                <a:solidFill>
                  <a:schemeClr val="dk1"/>
                </a:solidFill>
              </a:rPr>
              <a:t>課題解決の方向性-何ができるか/何をすべきか</a:t>
            </a:r>
            <a:endParaRPr b="1" sz="1500">
              <a:solidFill>
                <a:schemeClr val="dk1"/>
              </a:solidFill>
            </a:endParaRPr>
          </a:p>
          <a:p>
            <a:pPr indent="-323850" lvl="1" marL="914400" rtl="0" algn="l">
              <a:lnSpc>
                <a:spcPct val="100000"/>
              </a:lnSpc>
              <a:spcBef>
                <a:spcPts val="0"/>
              </a:spcBef>
              <a:spcAft>
                <a:spcPts val="0"/>
              </a:spcAft>
              <a:buClr>
                <a:schemeClr val="dk1"/>
              </a:buClr>
              <a:buSzPts val="1500"/>
              <a:buChar char="○"/>
            </a:pPr>
            <a:r>
              <a:rPr lang="ja" sz="1500">
                <a:solidFill>
                  <a:schemeClr val="dk1"/>
                </a:solidFill>
              </a:rPr>
              <a:t>申請プロセス毎の施策</a:t>
            </a:r>
            <a:endParaRPr sz="1500">
              <a:solidFill>
                <a:schemeClr val="dk1"/>
              </a:solidFill>
            </a:endParaRPr>
          </a:p>
          <a:p>
            <a:pPr indent="-323850" lvl="2" marL="1371600" rtl="0" algn="l">
              <a:lnSpc>
                <a:spcPct val="100000"/>
              </a:lnSpc>
              <a:spcBef>
                <a:spcPts val="0"/>
              </a:spcBef>
              <a:spcAft>
                <a:spcPts val="0"/>
              </a:spcAft>
              <a:buClr>
                <a:schemeClr val="dk1"/>
              </a:buClr>
              <a:buSzPts val="1500"/>
              <a:buChar char="■"/>
            </a:pPr>
            <a:r>
              <a:rPr lang="ja" sz="1500">
                <a:solidFill>
                  <a:schemeClr val="dk1"/>
                </a:solidFill>
              </a:rPr>
              <a:t>国や自治体にしかできないこと</a:t>
            </a:r>
            <a:endParaRPr sz="1500">
              <a:solidFill>
                <a:schemeClr val="dk1"/>
              </a:solidFill>
            </a:endParaRPr>
          </a:p>
          <a:p>
            <a:pPr indent="-323850" lvl="2" marL="1371600" rtl="0" algn="l">
              <a:lnSpc>
                <a:spcPct val="100000"/>
              </a:lnSpc>
              <a:spcBef>
                <a:spcPts val="0"/>
              </a:spcBef>
              <a:spcAft>
                <a:spcPts val="0"/>
              </a:spcAft>
              <a:buClr>
                <a:schemeClr val="dk1"/>
              </a:buClr>
              <a:buSzPts val="1500"/>
              <a:buChar char="■"/>
            </a:pPr>
            <a:r>
              <a:rPr lang="ja" sz="1500">
                <a:solidFill>
                  <a:schemeClr val="dk1"/>
                </a:solidFill>
              </a:rPr>
              <a:t>国や自治体以外</a:t>
            </a:r>
            <a:endParaRPr sz="1500">
              <a:solidFill>
                <a:schemeClr val="dk1"/>
              </a:solidFill>
            </a:endParaRPr>
          </a:p>
          <a:p>
            <a:pPr indent="-323850" lvl="1" marL="914400" rtl="0" algn="l">
              <a:lnSpc>
                <a:spcPct val="100000"/>
              </a:lnSpc>
              <a:spcBef>
                <a:spcPts val="0"/>
              </a:spcBef>
              <a:spcAft>
                <a:spcPts val="0"/>
              </a:spcAft>
              <a:buClr>
                <a:schemeClr val="dk1"/>
              </a:buClr>
              <a:buSzPts val="1500"/>
              <a:buChar char="○"/>
            </a:pPr>
            <a:r>
              <a:rPr lang="ja" sz="1500">
                <a:solidFill>
                  <a:schemeClr val="dk1"/>
                </a:solidFill>
              </a:rPr>
              <a:t>言語的排除とスティグマへの対抗</a:t>
            </a:r>
            <a:endParaRPr sz="1500">
              <a:solidFill>
                <a:schemeClr val="dk1"/>
              </a:solidFill>
            </a:endParaRPr>
          </a:p>
          <a:p>
            <a:pPr indent="-323850" lvl="1" marL="914400" rtl="0" algn="l">
              <a:lnSpc>
                <a:spcPct val="100000"/>
              </a:lnSpc>
              <a:spcBef>
                <a:spcPts val="0"/>
              </a:spcBef>
              <a:spcAft>
                <a:spcPts val="0"/>
              </a:spcAft>
              <a:buClr>
                <a:schemeClr val="dk1"/>
              </a:buClr>
              <a:buSzPts val="1500"/>
              <a:buChar char="○"/>
            </a:pPr>
            <a:r>
              <a:rPr lang="ja" sz="1500">
                <a:solidFill>
                  <a:schemeClr val="dk1"/>
                </a:solidFill>
              </a:rPr>
              <a:t>権利行使と尊厳のトレードオフへの対応</a:t>
            </a:r>
            <a:endParaRPr sz="1500">
              <a:solidFill>
                <a:schemeClr val="dk1"/>
              </a:solidFill>
            </a:endParaRPr>
          </a:p>
          <a:p>
            <a:pPr indent="-323850" lvl="1" marL="914400" rtl="0" algn="l">
              <a:lnSpc>
                <a:spcPct val="100000"/>
              </a:lnSpc>
              <a:spcBef>
                <a:spcPts val="0"/>
              </a:spcBef>
              <a:spcAft>
                <a:spcPts val="0"/>
              </a:spcAft>
              <a:buClr>
                <a:schemeClr val="dk1"/>
              </a:buClr>
              <a:buSzPts val="1500"/>
              <a:buChar char="○"/>
            </a:pPr>
            <a:r>
              <a:rPr lang="ja" sz="1500">
                <a:solidFill>
                  <a:schemeClr val="dk1"/>
                </a:solidFill>
              </a:rPr>
              <a:t>プッシュ型</a:t>
            </a:r>
            <a:endParaRPr sz="1500">
              <a:solidFill>
                <a:schemeClr val="dk1"/>
              </a:solidFill>
            </a:endParaRPr>
          </a:p>
          <a:p>
            <a:pPr indent="-323850" lvl="1" marL="914400" rtl="0" algn="l">
              <a:lnSpc>
                <a:spcPct val="100000"/>
              </a:lnSpc>
              <a:spcBef>
                <a:spcPts val="0"/>
              </a:spcBef>
              <a:spcAft>
                <a:spcPts val="0"/>
              </a:spcAft>
              <a:buClr>
                <a:schemeClr val="dk1"/>
              </a:buClr>
              <a:buSzPts val="1500"/>
              <a:buChar char="○"/>
            </a:pPr>
            <a:r>
              <a:rPr lang="ja" sz="1500">
                <a:solidFill>
                  <a:schemeClr val="dk1"/>
                </a:solidFill>
              </a:rPr>
              <a:t>アウトリーチ</a:t>
            </a:r>
            <a:endParaRPr sz="1500">
              <a:solidFill>
                <a:schemeClr val="dk1"/>
              </a:solidFill>
            </a:endParaRPr>
          </a:p>
          <a:p>
            <a:pPr indent="-323850" lvl="1" marL="914400" rtl="0" algn="l">
              <a:lnSpc>
                <a:spcPct val="100000"/>
              </a:lnSpc>
              <a:spcBef>
                <a:spcPts val="0"/>
              </a:spcBef>
              <a:spcAft>
                <a:spcPts val="0"/>
              </a:spcAft>
              <a:buClr>
                <a:schemeClr val="dk1"/>
              </a:buClr>
              <a:buSzPts val="1500"/>
              <a:buChar char="○"/>
            </a:pPr>
            <a:r>
              <a:rPr lang="ja" sz="1500">
                <a:solidFill>
                  <a:schemeClr val="dk1"/>
                </a:solidFill>
              </a:rPr>
              <a:t>伴走支援</a:t>
            </a:r>
            <a:endParaRPr sz="1700"/>
          </a:p>
        </p:txBody>
      </p:sp>
      <p:sp>
        <p:nvSpPr>
          <p:cNvPr id="152" name="Google Shape;152;p23"/>
          <p:cNvSpPr txBox="1"/>
          <p:nvPr>
            <p:ph idx="12" type="sldNum"/>
          </p:nvPr>
        </p:nvSpPr>
        <p:spPr>
          <a:xfrm>
            <a:off x="8854947" y="4862975"/>
            <a:ext cx="305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261150" y="206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3.</a:t>
            </a:r>
            <a:r>
              <a:rPr b="1" lang="ja" sz="2400"/>
              <a:t>課題解決の方向性-何ができるか/何をすべきか-①</a:t>
            </a:r>
            <a:endParaRPr b="1" sz="2400"/>
          </a:p>
          <a:p>
            <a:pPr indent="0" lvl="0" marL="0" rtl="0" algn="l">
              <a:spcBef>
                <a:spcPts val="0"/>
              </a:spcBef>
              <a:spcAft>
                <a:spcPts val="0"/>
              </a:spcAft>
              <a:buNone/>
            </a:pPr>
            <a:r>
              <a:t/>
            </a:r>
            <a:endParaRPr/>
          </a:p>
        </p:txBody>
      </p:sp>
      <p:sp>
        <p:nvSpPr>
          <p:cNvPr id="158" name="Google Shape;158;p24"/>
          <p:cNvSpPr txBox="1"/>
          <p:nvPr>
            <p:ph idx="1" type="body"/>
          </p:nvPr>
        </p:nvSpPr>
        <p:spPr>
          <a:xfrm>
            <a:off x="46550" y="777025"/>
            <a:ext cx="9037500" cy="40281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b="1" lang="ja">
                <a:solidFill>
                  <a:schemeClr val="dk1"/>
                </a:solidFill>
              </a:rPr>
              <a:t>申請プロセス毎の施策（国や自治体にしかできないこと）</a:t>
            </a:r>
            <a:endParaRPr b="1">
              <a:solidFill>
                <a:schemeClr val="dk1"/>
              </a:solidFill>
            </a:endParaRPr>
          </a:p>
          <a:p>
            <a:pPr indent="-323850" lvl="1" marL="914400" rtl="0" algn="l">
              <a:spcBef>
                <a:spcPts val="0"/>
              </a:spcBef>
              <a:spcAft>
                <a:spcPts val="0"/>
              </a:spcAft>
              <a:buClr>
                <a:schemeClr val="dk1"/>
              </a:buClr>
              <a:buSzPts val="1500"/>
              <a:buChar char="○"/>
            </a:pPr>
            <a:r>
              <a:rPr b="1" lang="ja" sz="1500">
                <a:solidFill>
                  <a:schemeClr val="dk1"/>
                </a:solidFill>
                <a:highlight>
                  <a:schemeClr val="accent6"/>
                </a:highlight>
              </a:rPr>
              <a:t>制度の実施主体である基礎自治体が、利用申請のフローごとに、申請を拒むハードルを</a:t>
            </a:r>
            <a:br>
              <a:rPr b="1" lang="ja" sz="1500">
                <a:solidFill>
                  <a:schemeClr val="dk1"/>
                </a:solidFill>
                <a:highlight>
                  <a:schemeClr val="accent6"/>
                </a:highlight>
              </a:rPr>
            </a:br>
            <a:r>
              <a:rPr b="1" lang="ja" sz="1500">
                <a:solidFill>
                  <a:schemeClr val="dk1"/>
                </a:solidFill>
                <a:highlight>
                  <a:schemeClr val="accent6"/>
                </a:highlight>
              </a:rPr>
              <a:t>生み出す課題を解決する施策を実施する</a:t>
            </a:r>
            <a:endParaRPr b="1" sz="1500">
              <a:solidFill>
                <a:schemeClr val="dk1"/>
              </a:solidFill>
              <a:highlight>
                <a:schemeClr val="accent6"/>
              </a:highlight>
            </a:endParaRPr>
          </a:p>
          <a:p>
            <a:pPr indent="0" lvl="0" marL="0" rtl="0" algn="l">
              <a:spcBef>
                <a:spcPts val="0"/>
              </a:spcBef>
              <a:spcAft>
                <a:spcPts val="1200"/>
              </a:spcAft>
              <a:buNone/>
            </a:pPr>
            <a:r>
              <a:t/>
            </a:r>
            <a:endParaRPr/>
          </a:p>
        </p:txBody>
      </p:sp>
      <p:sp>
        <p:nvSpPr>
          <p:cNvPr id="159" name="Google Shape;159;p24"/>
          <p:cNvSpPr/>
          <p:nvPr/>
        </p:nvSpPr>
        <p:spPr>
          <a:xfrm>
            <a:off x="1125149" y="1864399"/>
            <a:ext cx="1195500" cy="360600"/>
          </a:xfrm>
          <a:prstGeom prst="homePlate">
            <a:avLst>
              <a:gd fmla="val 50000"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Meiryo"/>
                <a:ea typeface="Meiryo"/>
                <a:cs typeface="Meiryo"/>
                <a:sym typeface="Meiryo"/>
              </a:rPr>
              <a:t>困りごとの発生</a:t>
            </a:r>
            <a:endParaRPr b="0" i="0" sz="1000" u="none" cap="none" strike="noStrike">
              <a:solidFill>
                <a:srgbClr val="000000"/>
              </a:solidFill>
              <a:latin typeface="Meiryo"/>
              <a:ea typeface="Meiryo"/>
              <a:cs typeface="Meiryo"/>
              <a:sym typeface="Meiryo"/>
            </a:endParaRPr>
          </a:p>
        </p:txBody>
      </p:sp>
      <p:sp>
        <p:nvSpPr>
          <p:cNvPr id="160" name="Google Shape;160;p24"/>
          <p:cNvSpPr/>
          <p:nvPr/>
        </p:nvSpPr>
        <p:spPr>
          <a:xfrm>
            <a:off x="2393877" y="1864399"/>
            <a:ext cx="1195500" cy="360600"/>
          </a:xfrm>
          <a:prstGeom prst="homePlate">
            <a:avLst>
              <a:gd fmla="val 50000"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Meiryo"/>
                <a:ea typeface="Meiryo"/>
                <a:cs typeface="Meiryo"/>
                <a:sym typeface="Meiryo"/>
              </a:rPr>
              <a:t>解決策の探索</a:t>
            </a:r>
            <a:endParaRPr b="0" i="0" sz="1000" u="none" cap="none" strike="noStrike">
              <a:solidFill>
                <a:srgbClr val="000000"/>
              </a:solidFill>
              <a:latin typeface="Meiryo"/>
              <a:ea typeface="Meiryo"/>
              <a:cs typeface="Meiryo"/>
              <a:sym typeface="Meiryo"/>
            </a:endParaRPr>
          </a:p>
        </p:txBody>
      </p:sp>
      <p:sp>
        <p:nvSpPr>
          <p:cNvPr id="161" name="Google Shape;161;p24"/>
          <p:cNvSpPr/>
          <p:nvPr/>
        </p:nvSpPr>
        <p:spPr>
          <a:xfrm>
            <a:off x="173150" y="2652197"/>
            <a:ext cx="825300" cy="618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課題</a:t>
            </a:r>
            <a:r>
              <a:rPr b="1" lang="ja" sz="1100">
                <a:latin typeface="Meiryo"/>
                <a:ea typeface="Meiryo"/>
                <a:cs typeface="Meiryo"/>
                <a:sym typeface="Meiryo"/>
              </a:rPr>
              <a:t>（例）</a:t>
            </a:r>
            <a:endParaRPr b="1" i="0" sz="1100" u="none" cap="none" strike="noStrike">
              <a:solidFill>
                <a:srgbClr val="000000"/>
              </a:solidFill>
              <a:latin typeface="Meiryo"/>
              <a:ea typeface="Meiryo"/>
              <a:cs typeface="Meiryo"/>
              <a:sym typeface="Meiryo"/>
            </a:endParaRPr>
          </a:p>
        </p:txBody>
      </p:sp>
      <p:sp>
        <p:nvSpPr>
          <p:cNvPr id="162" name="Google Shape;162;p24"/>
          <p:cNvSpPr/>
          <p:nvPr/>
        </p:nvSpPr>
        <p:spPr>
          <a:xfrm>
            <a:off x="1125152" y="2652197"/>
            <a:ext cx="2491200" cy="618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ja" sz="700" u="none" cap="none" strike="noStrike">
                <a:solidFill>
                  <a:srgbClr val="000000"/>
                </a:solidFill>
                <a:latin typeface="Meiryo"/>
                <a:ea typeface="Meiryo"/>
                <a:cs typeface="Meiryo"/>
                <a:sym typeface="Meiryo"/>
              </a:rPr>
              <a:t>・解決に資する制度やサービスや相談窓口があることを知らない/探す余裕がない/探すことができない</a:t>
            </a:r>
            <a:endParaRPr b="0" i="0" sz="7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700"/>
              <a:buFont typeface="Arial"/>
              <a:buNone/>
            </a:pPr>
            <a:r>
              <a:rPr b="0" i="0" lang="ja" sz="700" u="none" cap="none" strike="noStrike">
                <a:solidFill>
                  <a:srgbClr val="000000"/>
                </a:solidFill>
                <a:latin typeface="Meiryo"/>
                <a:ea typeface="Meiryo"/>
                <a:cs typeface="Meiryo"/>
                <a:sym typeface="Meiryo"/>
              </a:rPr>
              <a:t>・役所に相談に行けない（交通手段や開所時間）</a:t>
            </a:r>
            <a:endParaRPr b="0" i="0" sz="7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700"/>
              <a:buFont typeface="Arial"/>
              <a:buNone/>
            </a:pPr>
            <a:r>
              <a:rPr b="0" i="0" lang="ja" sz="700" u="none" cap="none" strike="noStrike">
                <a:solidFill>
                  <a:srgbClr val="000000"/>
                </a:solidFill>
                <a:latin typeface="Meiryo"/>
                <a:ea typeface="Meiryo"/>
                <a:cs typeface="Meiryo"/>
                <a:sym typeface="Meiryo"/>
              </a:rPr>
              <a:t>・電話、来所相談が主であり若者世代のコミュニケーション手段と合っていない</a:t>
            </a:r>
            <a:endParaRPr b="0" i="0" sz="1400" u="none" cap="none" strike="noStrike">
              <a:solidFill>
                <a:srgbClr val="000000"/>
              </a:solidFill>
              <a:latin typeface="Arial"/>
              <a:ea typeface="Arial"/>
              <a:cs typeface="Arial"/>
              <a:sym typeface="Arial"/>
            </a:endParaRPr>
          </a:p>
        </p:txBody>
      </p:sp>
      <p:sp>
        <p:nvSpPr>
          <p:cNvPr id="163" name="Google Shape;163;p24"/>
          <p:cNvSpPr/>
          <p:nvPr/>
        </p:nvSpPr>
        <p:spPr>
          <a:xfrm>
            <a:off x="3687435" y="1864399"/>
            <a:ext cx="1195500" cy="360600"/>
          </a:xfrm>
          <a:prstGeom prst="homePlate">
            <a:avLst>
              <a:gd fmla="val 50000"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ja" sz="900" u="none" cap="none" strike="noStrike">
                <a:solidFill>
                  <a:srgbClr val="000000"/>
                </a:solidFill>
                <a:latin typeface="Meiryo"/>
                <a:ea typeface="Meiryo"/>
                <a:cs typeface="Meiryo"/>
                <a:sym typeface="Meiryo"/>
              </a:rPr>
              <a:t>窓口や制度を知る</a:t>
            </a:r>
            <a:endParaRPr b="0" i="0" sz="900" u="none" cap="none" strike="noStrike">
              <a:solidFill>
                <a:srgbClr val="000000"/>
              </a:solidFill>
              <a:latin typeface="Meiryo"/>
              <a:ea typeface="Meiryo"/>
              <a:cs typeface="Meiryo"/>
              <a:sym typeface="Meiryo"/>
            </a:endParaRPr>
          </a:p>
        </p:txBody>
      </p:sp>
      <p:sp>
        <p:nvSpPr>
          <p:cNvPr id="164" name="Google Shape;164;p24"/>
          <p:cNvSpPr/>
          <p:nvPr/>
        </p:nvSpPr>
        <p:spPr>
          <a:xfrm>
            <a:off x="5018952" y="1864399"/>
            <a:ext cx="1195500" cy="360600"/>
          </a:xfrm>
          <a:prstGeom prst="homePlate">
            <a:avLst>
              <a:gd fmla="val 50000"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Meiryo"/>
                <a:ea typeface="Meiryo"/>
                <a:cs typeface="Meiryo"/>
                <a:sym typeface="Meiryo"/>
              </a:rPr>
              <a:t>内容を理解する</a:t>
            </a:r>
            <a:endParaRPr b="0" i="0" sz="1000" u="none" cap="none" strike="noStrike">
              <a:solidFill>
                <a:srgbClr val="000000"/>
              </a:solidFill>
              <a:latin typeface="Meiryo"/>
              <a:ea typeface="Meiryo"/>
              <a:cs typeface="Meiryo"/>
              <a:sym typeface="Meiryo"/>
            </a:endParaRPr>
          </a:p>
        </p:txBody>
      </p:sp>
      <p:sp>
        <p:nvSpPr>
          <p:cNvPr id="165" name="Google Shape;165;p24"/>
          <p:cNvSpPr/>
          <p:nvPr/>
        </p:nvSpPr>
        <p:spPr>
          <a:xfrm>
            <a:off x="6324952" y="1864399"/>
            <a:ext cx="1195500" cy="360600"/>
          </a:xfrm>
          <a:prstGeom prst="homePlate">
            <a:avLst>
              <a:gd fmla="val 50000"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Meiryo"/>
                <a:ea typeface="Meiryo"/>
                <a:cs typeface="Meiryo"/>
                <a:sym typeface="Meiryo"/>
              </a:rPr>
              <a:t>申請書類</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Meiryo"/>
                <a:ea typeface="Meiryo"/>
                <a:cs typeface="Meiryo"/>
                <a:sym typeface="Meiryo"/>
              </a:rPr>
              <a:t>を揃える</a:t>
            </a:r>
            <a:endParaRPr b="0" i="0" sz="1000" u="none" cap="none" strike="noStrike">
              <a:solidFill>
                <a:srgbClr val="000000"/>
              </a:solidFill>
              <a:latin typeface="Meiryo"/>
              <a:ea typeface="Meiryo"/>
              <a:cs typeface="Meiryo"/>
              <a:sym typeface="Meiryo"/>
            </a:endParaRPr>
          </a:p>
        </p:txBody>
      </p:sp>
      <p:sp>
        <p:nvSpPr>
          <p:cNvPr id="166" name="Google Shape;166;p24"/>
          <p:cNvSpPr/>
          <p:nvPr/>
        </p:nvSpPr>
        <p:spPr>
          <a:xfrm>
            <a:off x="7662852" y="1864399"/>
            <a:ext cx="1195500" cy="360600"/>
          </a:xfrm>
          <a:prstGeom prst="homePlate">
            <a:avLst>
              <a:gd fmla="val 50000" name="adj"/>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Meiryo"/>
                <a:ea typeface="Meiryo"/>
                <a:cs typeface="Meiryo"/>
                <a:sym typeface="Meiryo"/>
              </a:rPr>
              <a:t>申請・利用する</a:t>
            </a:r>
            <a:endParaRPr b="0" i="0" sz="1000" u="none" cap="none" strike="noStrike">
              <a:solidFill>
                <a:srgbClr val="000000"/>
              </a:solidFill>
              <a:latin typeface="Meiryo"/>
              <a:ea typeface="Meiryo"/>
              <a:cs typeface="Meiryo"/>
              <a:sym typeface="Meiryo"/>
            </a:endParaRPr>
          </a:p>
        </p:txBody>
      </p:sp>
      <p:sp>
        <p:nvSpPr>
          <p:cNvPr id="167" name="Google Shape;167;p24"/>
          <p:cNvSpPr/>
          <p:nvPr/>
        </p:nvSpPr>
        <p:spPr>
          <a:xfrm>
            <a:off x="3699174" y="2652198"/>
            <a:ext cx="2506500" cy="618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ja" sz="700" u="none" cap="none" strike="noStrike">
                <a:solidFill>
                  <a:srgbClr val="000000"/>
                </a:solidFill>
                <a:latin typeface="Meiryo"/>
                <a:ea typeface="Meiryo"/>
                <a:cs typeface="Meiryo"/>
                <a:sym typeface="Meiryo"/>
              </a:rPr>
              <a:t>・多くの制度や相談窓口の中から自分の困りごとにあった適切な制度や窓口を探すことが難しい</a:t>
            </a:r>
            <a:endParaRPr b="0" i="0" sz="7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700"/>
              <a:buFont typeface="Arial"/>
              <a:buNone/>
            </a:pPr>
            <a:r>
              <a:rPr b="0" i="0" lang="ja" sz="700" u="none" cap="none" strike="noStrike">
                <a:solidFill>
                  <a:srgbClr val="000000"/>
                </a:solidFill>
                <a:latin typeface="Meiryo"/>
                <a:ea typeface="Meiryo"/>
                <a:cs typeface="Meiryo"/>
                <a:sym typeface="Meiryo"/>
              </a:rPr>
              <a:t>・制度の要件などが複雑でわかりづらい</a:t>
            </a:r>
            <a:endParaRPr b="0" i="0" sz="700" u="none" cap="none" strike="noStrike">
              <a:solidFill>
                <a:srgbClr val="000000"/>
              </a:solidFill>
              <a:latin typeface="Meiryo"/>
              <a:ea typeface="Meiryo"/>
              <a:cs typeface="Meiryo"/>
              <a:sym typeface="Meiryo"/>
            </a:endParaRPr>
          </a:p>
        </p:txBody>
      </p:sp>
      <p:sp>
        <p:nvSpPr>
          <p:cNvPr id="168" name="Google Shape;168;p24"/>
          <p:cNvSpPr/>
          <p:nvPr/>
        </p:nvSpPr>
        <p:spPr>
          <a:xfrm>
            <a:off x="6324952" y="2638897"/>
            <a:ext cx="2521800" cy="618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ja" sz="700" u="none" cap="none" strike="noStrike">
                <a:solidFill>
                  <a:srgbClr val="000000"/>
                </a:solidFill>
                <a:latin typeface="Meiryo"/>
                <a:ea typeface="Meiryo"/>
                <a:cs typeface="Meiryo"/>
                <a:sym typeface="Meiryo"/>
              </a:rPr>
              <a:t>・電子申請できる制度が少ない</a:t>
            </a:r>
            <a:endParaRPr b="0" i="0" sz="7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700"/>
              <a:buFont typeface="Arial"/>
              <a:buNone/>
            </a:pPr>
            <a:r>
              <a:rPr b="0" i="0" lang="ja" sz="700" u="none" cap="none" strike="noStrike">
                <a:solidFill>
                  <a:srgbClr val="000000"/>
                </a:solidFill>
                <a:latin typeface="Meiryo"/>
                <a:ea typeface="Meiryo"/>
                <a:cs typeface="Meiryo"/>
                <a:sym typeface="Meiryo"/>
              </a:rPr>
              <a:t>・申請書がダウンロードできない</a:t>
            </a:r>
            <a:endParaRPr b="0" i="0" sz="7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700"/>
              <a:buFont typeface="Arial"/>
              <a:buNone/>
            </a:pPr>
            <a:r>
              <a:rPr b="0" i="0" lang="ja" sz="700" u="none" cap="none" strike="noStrike">
                <a:solidFill>
                  <a:srgbClr val="000000"/>
                </a:solidFill>
                <a:latin typeface="Meiryo"/>
                <a:ea typeface="Meiryo"/>
                <a:cs typeface="Meiryo"/>
                <a:sym typeface="Meiryo"/>
              </a:rPr>
              <a:t>・必要書類の多くが手書き</a:t>
            </a:r>
            <a:endParaRPr b="0" i="0" sz="7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700"/>
              <a:buFont typeface="Arial"/>
              <a:buNone/>
            </a:pPr>
            <a:r>
              <a:rPr b="0" i="0" lang="ja" sz="700" u="none" cap="none" strike="noStrike">
                <a:solidFill>
                  <a:srgbClr val="000000"/>
                </a:solidFill>
                <a:latin typeface="Meiryo"/>
                <a:ea typeface="Meiryo"/>
                <a:cs typeface="Meiryo"/>
                <a:sym typeface="Meiryo"/>
              </a:rPr>
              <a:t>・ディフォルト申請が実現していない</a:t>
            </a:r>
            <a:endParaRPr b="0" i="0" sz="700" u="none" cap="none" strike="noStrike">
              <a:solidFill>
                <a:srgbClr val="000000"/>
              </a:solidFill>
              <a:latin typeface="Meiryo"/>
              <a:ea typeface="Meiryo"/>
              <a:cs typeface="Meiryo"/>
              <a:sym typeface="Meiryo"/>
            </a:endParaRPr>
          </a:p>
        </p:txBody>
      </p:sp>
      <p:sp>
        <p:nvSpPr>
          <p:cNvPr id="169" name="Google Shape;169;p24"/>
          <p:cNvSpPr/>
          <p:nvPr/>
        </p:nvSpPr>
        <p:spPr>
          <a:xfrm>
            <a:off x="1125149" y="3783929"/>
            <a:ext cx="2562300" cy="857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900"/>
              <a:buFont typeface="Arial"/>
              <a:buNone/>
            </a:pPr>
            <a:r>
              <a:rPr b="1" i="0" lang="ja" sz="900" u="none" cap="none" strike="noStrike">
                <a:solidFill>
                  <a:srgbClr val="000000"/>
                </a:solidFill>
                <a:latin typeface="Meiryo"/>
                <a:ea typeface="Meiryo"/>
                <a:cs typeface="Meiryo"/>
                <a:sym typeface="Meiryo"/>
              </a:rPr>
              <a:t>******</a:t>
            </a:r>
            <a:endParaRPr b="1" i="0" sz="9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750"/>
              <a:buFont typeface="Arial"/>
              <a:buNone/>
            </a:pPr>
            <a:r>
              <a:t/>
            </a:r>
            <a:endParaRPr b="1" i="0" sz="750" u="none" cap="none" strike="noStrike">
              <a:solidFill>
                <a:srgbClr val="000000"/>
              </a:solidFill>
              <a:latin typeface="Meiryo"/>
              <a:ea typeface="Meiryo"/>
              <a:cs typeface="Meiryo"/>
              <a:sym typeface="Meiryo"/>
            </a:endParaRPr>
          </a:p>
        </p:txBody>
      </p:sp>
      <p:sp>
        <p:nvSpPr>
          <p:cNvPr id="170" name="Google Shape;170;p24"/>
          <p:cNvSpPr/>
          <p:nvPr/>
        </p:nvSpPr>
        <p:spPr>
          <a:xfrm>
            <a:off x="165925" y="3783926"/>
            <a:ext cx="825300" cy="857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施策</a:t>
            </a:r>
            <a:endParaRPr b="1" i="0" sz="1100" u="none" cap="none" strike="noStrike">
              <a:solidFill>
                <a:srgbClr val="000000"/>
              </a:solidFill>
              <a:latin typeface="Meiryo"/>
              <a:ea typeface="Meiryo"/>
              <a:cs typeface="Meiryo"/>
              <a:sym typeface="Meiryo"/>
            </a:endParaRPr>
          </a:p>
        </p:txBody>
      </p:sp>
      <p:sp>
        <p:nvSpPr>
          <p:cNvPr id="171" name="Google Shape;171;p24"/>
          <p:cNvSpPr/>
          <p:nvPr/>
        </p:nvSpPr>
        <p:spPr>
          <a:xfrm>
            <a:off x="3731875" y="3783929"/>
            <a:ext cx="2524200" cy="857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ja" sz="900" u="none" cap="none" strike="noStrike">
                <a:solidFill>
                  <a:srgbClr val="000000"/>
                </a:solidFill>
                <a:latin typeface="Meiryo"/>
                <a:ea typeface="Meiryo"/>
                <a:cs typeface="Meiryo"/>
                <a:sym typeface="Meiryo"/>
              </a:rPr>
              <a:t>******</a:t>
            </a:r>
            <a:endParaRPr b="1" i="0" sz="900" u="none" cap="none" strike="noStrike">
              <a:solidFill>
                <a:srgbClr val="000000"/>
              </a:solidFill>
              <a:latin typeface="Meiryo"/>
              <a:ea typeface="Meiryo"/>
              <a:cs typeface="Meiryo"/>
              <a:sym typeface="Meiryo"/>
            </a:endParaRPr>
          </a:p>
        </p:txBody>
      </p:sp>
      <p:sp>
        <p:nvSpPr>
          <p:cNvPr id="172" name="Google Shape;172;p24"/>
          <p:cNvSpPr/>
          <p:nvPr/>
        </p:nvSpPr>
        <p:spPr>
          <a:xfrm>
            <a:off x="6338600" y="3783929"/>
            <a:ext cx="2524200" cy="857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ja" sz="900" u="none" cap="none" strike="noStrike">
                <a:solidFill>
                  <a:srgbClr val="000000"/>
                </a:solidFill>
                <a:latin typeface="Meiryo"/>
                <a:ea typeface="Meiryo"/>
                <a:cs typeface="Meiryo"/>
                <a:sym typeface="Meiryo"/>
              </a:rPr>
              <a:t>******</a:t>
            </a:r>
            <a:endParaRPr b="0" i="0" sz="800" u="none" cap="none" strike="noStrike">
              <a:solidFill>
                <a:srgbClr val="000000"/>
              </a:solidFill>
              <a:latin typeface="Meiryo"/>
              <a:ea typeface="Meiryo"/>
              <a:cs typeface="Meiryo"/>
              <a:sym typeface="Meiryo"/>
            </a:endParaRPr>
          </a:p>
        </p:txBody>
      </p:sp>
      <p:sp>
        <p:nvSpPr>
          <p:cNvPr id="173" name="Google Shape;173;p24"/>
          <p:cNvSpPr/>
          <p:nvPr/>
        </p:nvSpPr>
        <p:spPr>
          <a:xfrm>
            <a:off x="172800" y="1856829"/>
            <a:ext cx="825300" cy="7170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ja" sz="800" u="none" cap="none" strike="noStrike">
                <a:solidFill>
                  <a:srgbClr val="000000"/>
                </a:solidFill>
                <a:latin typeface="Meiryo"/>
                <a:ea typeface="Meiryo"/>
                <a:cs typeface="Meiryo"/>
                <a:sym typeface="Meiryo"/>
              </a:rPr>
              <a:t>相談/制度</a:t>
            </a:r>
            <a:endParaRPr b="1" i="0" sz="800" u="none" cap="none" strike="noStrike">
              <a:solidFill>
                <a:srgbClr val="000000"/>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800"/>
              <a:buFont typeface="Arial"/>
              <a:buNone/>
            </a:pPr>
            <a:r>
              <a:rPr b="1" i="0" lang="ja" sz="800" u="none" cap="none" strike="noStrike">
                <a:solidFill>
                  <a:srgbClr val="000000"/>
                </a:solidFill>
                <a:latin typeface="Meiryo"/>
                <a:ea typeface="Meiryo"/>
                <a:cs typeface="Meiryo"/>
                <a:sym typeface="Meiryo"/>
              </a:rPr>
              <a:t>利用に至る</a:t>
            </a:r>
            <a:br>
              <a:rPr b="1" i="0" lang="ja" sz="800" u="none" cap="none" strike="noStrike">
                <a:solidFill>
                  <a:srgbClr val="000000"/>
                </a:solidFill>
                <a:latin typeface="Meiryo"/>
                <a:ea typeface="Meiryo"/>
                <a:cs typeface="Meiryo"/>
                <a:sym typeface="Meiryo"/>
              </a:rPr>
            </a:br>
            <a:r>
              <a:rPr b="1" i="0" lang="ja" sz="800" u="none" cap="none" strike="noStrike">
                <a:solidFill>
                  <a:srgbClr val="000000"/>
                </a:solidFill>
                <a:latin typeface="Meiryo"/>
                <a:ea typeface="Meiryo"/>
                <a:cs typeface="Meiryo"/>
                <a:sym typeface="Meiryo"/>
              </a:rPr>
              <a:t>市民のフロー</a:t>
            </a:r>
            <a:endParaRPr b="1" i="0" sz="800" u="none" cap="none" strike="noStrike">
              <a:solidFill>
                <a:srgbClr val="000000"/>
              </a:solidFill>
              <a:latin typeface="Meiryo"/>
              <a:ea typeface="Meiryo"/>
              <a:cs typeface="Meiryo"/>
              <a:sym typeface="Meiryo"/>
            </a:endParaRPr>
          </a:p>
        </p:txBody>
      </p:sp>
      <p:sp>
        <p:nvSpPr>
          <p:cNvPr id="174" name="Google Shape;174;p24"/>
          <p:cNvSpPr/>
          <p:nvPr/>
        </p:nvSpPr>
        <p:spPr>
          <a:xfrm>
            <a:off x="4822702" y="3530001"/>
            <a:ext cx="261900" cy="294300"/>
          </a:xfrm>
          <a:prstGeom prst="upArrow">
            <a:avLst>
              <a:gd fmla="val 50000" name="adj1"/>
              <a:gd fmla="val 5000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175" name="Google Shape;175;p24"/>
          <p:cNvSpPr/>
          <p:nvPr/>
        </p:nvSpPr>
        <p:spPr>
          <a:xfrm>
            <a:off x="7363277" y="3523351"/>
            <a:ext cx="261900" cy="294300"/>
          </a:xfrm>
          <a:prstGeom prst="upArrow">
            <a:avLst>
              <a:gd fmla="val 50000" name="adj1"/>
              <a:gd fmla="val 5000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176" name="Google Shape;176;p24"/>
          <p:cNvSpPr/>
          <p:nvPr/>
        </p:nvSpPr>
        <p:spPr>
          <a:xfrm>
            <a:off x="2208177" y="3517751"/>
            <a:ext cx="261900" cy="294300"/>
          </a:xfrm>
          <a:prstGeom prst="upArrow">
            <a:avLst>
              <a:gd fmla="val 50000" name="adj1"/>
              <a:gd fmla="val 5000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iryo"/>
              <a:ea typeface="Meiryo"/>
              <a:cs typeface="Meiryo"/>
              <a:sym typeface="Meiryo"/>
            </a:endParaRPr>
          </a:p>
        </p:txBody>
      </p:sp>
      <p:sp>
        <p:nvSpPr>
          <p:cNvPr id="177" name="Google Shape;177;p24"/>
          <p:cNvSpPr/>
          <p:nvPr/>
        </p:nvSpPr>
        <p:spPr>
          <a:xfrm>
            <a:off x="3687434" y="2396580"/>
            <a:ext cx="5159400" cy="17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ja" sz="900" u="none" cap="none" strike="noStrike">
                <a:solidFill>
                  <a:srgbClr val="000000"/>
                </a:solidFill>
                <a:latin typeface="Meiryo"/>
                <a:ea typeface="Meiryo"/>
                <a:cs typeface="Meiryo"/>
                <a:sym typeface="Meiryo"/>
              </a:rPr>
              <a:t>相談する</a:t>
            </a:r>
            <a:endParaRPr b="0" i="0" sz="900" u="none" cap="none" strike="noStrike">
              <a:solidFill>
                <a:srgbClr val="000000"/>
              </a:solidFill>
              <a:latin typeface="Meiryo"/>
              <a:ea typeface="Meiryo"/>
              <a:cs typeface="Meiryo"/>
              <a:sym typeface="Meiryo"/>
            </a:endParaRPr>
          </a:p>
        </p:txBody>
      </p:sp>
      <p:sp>
        <p:nvSpPr>
          <p:cNvPr id="178" name="Google Shape;178;p24"/>
          <p:cNvSpPr txBox="1"/>
          <p:nvPr>
            <p:ph idx="12" type="sldNum"/>
          </p:nvPr>
        </p:nvSpPr>
        <p:spPr>
          <a:xfrm>
            <a:off x="8691743" y="4862975"/>
            <a:ext cx="392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261150" y="54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3.</a:t>
            </a:r>
            <a:r>
              <a:rPr b="1" lang="ja" sz="2400"/>
              <a:t>課題解決の方向性-何ができるか/何をすべきか-①</a:t>
            </a:r>
            <a:endParaRPr b="1" sz="2400"/>
          </a:p>
          <a:p>
            <a:pPr indent="0" lvl="0" marL="0" rtl="0" algn="l">
              <a:spcBef>
                <a:spcPts val="0"/>
              </a:spcBef>
              <a:spcAft>
                <a:spcPts val="0"/>
              </a:spcAft>
              <a:buNone/>
            </a:pPr>
            <a:r>
              <a:t/>
            </a:r>
            <a:endParaRPr/>
          </a:p>
        </p:txBody>
      </p:sp>
      <p:sp>
        <p:nvSpPr>
          <p:cNvPr id="184" name="Google Shape;184;p25"/>
          <p:cNvSpPr txBox="1"/>
          <p:nvPr>
            <p:ph idx="12" type="sldNum"/>
          </p:nvPr>
        </p:nvSpPr>
        <p:spPr>
          <a:xfrm>
            <a:off x="8838746" y="4939175"/>
            <a:ext cx="305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
        <p:nvSpPr>
          <p:cNvPr id="185" name="Google Shape;185;p25"/>
          <p:cNvSpPr txBox="1"/>
          <p:nvPr>
            <p:ph idx="1" type="body"/>
          </p:nvPr>
        </p:nvSpPr>
        <p:spPr>
          <a:xfrm>
            <a:off x="60950" y="850275"/>
            <a:ext cx="8950200" cy="41304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46710" lvl="0" marL="457200" rtl="0" algn="l">
              <a:lnSpc>
                <a:spcPct val="115000"/>
              </a:lnSpc>
              <a:spcBef>
                <a:spcPts val="0"/>
              </a:spcBef>
              <a:spcAft>
                <a:spcPts val="0"/>
              </a:spcAft>
              <a:buClr>
                <a:schemeClr val="dk1"/>
              </a:buClr>
              <a:buSzPts val="1860"/>
              <a:buChar char="●"/>
            </a:pPr>
            <a:r>
              <a:rPr b="1" lang="ja" sz="1860">
                <a:solidFill>
                  <a:schemeClr val="dk1"/>
                </a:solidFill>
              </a:rPr>
              <a:t>申請プロセス毎の施策</a:t>
            </a:r>
            <a:endParaRPr b="1" sz="1860">
              <a:solidFill>
                <a:schemeClr val="dk1"/>
              </a:solidFill>
            </a:endParaRPr>
          </a:p>
          <a:p>
            <a:pPr indent="-334010" lvl="1" marL="914400" rtl="0" algn="l">
              <a:lnSpc>
                <a:spcPct val="115000"/>
              </a:lnSpc>
              <a:spcBef>
                <a:spcPts val="0"/>
              </a:spcBef>
              <a:spcAft>
                <a:spcPts val="0"/>
              </a:spcAft>
              <a:buClr>
                <a:schemeClr val="dk1"/>
              </a:buClr>
              <a:buSzPts val="1660"/>
              <a:buChar char="○"/>
            </a:pPr>
            <a:r>
              <a:rPr b="1" lang="ja" sz="1660">
                <a:solidFill>
                  <a:schemeClr val="dk1"/>
                </a:solidFill>
              </a:rPr>
              <a:t>企業が自治体に提供しているサービスに提案を行う</a:t>
            </a:r>
            <a:endParaRPr sz="1240">
              <a:solidFill>
                <a:schemeClr val="dk1"/>
              </a:solidFill>
            </a:endParaRPr>
          </a:p>
          <a:p>
            <a:pPr indent="0" lvl="0" marL="0" rtl="0" algn="l">
              <a:lnSpc>
                <a:spcPct val="95000"/>
              </a:lnSpc>
              <a:spcBef>
                <a:spcPts val="0"/>
              </a:spcBef>
              <a:spcAft>
                <a:spcPts val="1200"/>
              </a:spcAft>
              <a:buSzPts val="770"/>
              <a:buNone/>
            </a:pPr>
            <a:r>
              <a:t/>
            </a:r>
            <a:endParaRPr sz="1260"/>
          </a:p>
        </p:txBody>
      </p:sp>
      <p:pic>
        <p:nvPicPr>
          <p:cNvPr id="186" name="Google Shape;186;p25"/>
          <p:cNvPicPr preferRelativeResize="0"/>
          <p:nvPr/>
        </p:nvPicPr>
        <p:blipFill rotWithShape="1">
          <a:blip r:embed="rId3">
            <a:alphaModFix/>
          </a:blip>
          <a:srcRect b="20836" l="0" r="0" t="21698"/>
          <a:stretch/>
        </p:blipFill>
        <p:spPr>
          <a:xfrm>
            <a:off x="3673550" y="1642187"/>
            <a:ext cx="2552126" cy="3175050"/>
          </a:xfrm>
          <a:prstGeom prst="rect">
            <a:avLst/>
          </a:prstGeom>
          <a:noFill/>
          <a:ln cap="flat" cmpd="sng" w="9525">
            <a:solidFill>
              <a:schemeClr val="dk1"/>
            </a:solidFill>
            <a:prstDash val="solid"/>
            <a:round/>
            <a:headEnd len="sm" w="sm" type="none"/>
            <a:tailEnd len="sm" w="sm" type="none"/>
          </a:ln>
        </p:spPr>
      </p:pic>
      <p:pic>
        <p:nvPicPr>
          <p:cNvPr id="187" name="Google Shape;187;p25"/>
          <p:cNvPicPr preferRelativeResize="0"/>
          <p:nvPr/>
        </p:nvPicPr>
        <p:blipFill>
          <a:blip r:embed="rId4">
            <a:alphaModFix/>
          </a:blip>
          <a:stretch>
            <a:fillRect/>
          </a:stretch>
        </p:blipFill>
        <p:spPr>
          <a:xfrm>
            <a:off x="6294176" y="1642175"/>
            <a:ext cx="2716823" cy="3175075"/>
          </a:xfrm>
          <a:prstGeom prst="rect">
            <a:avLst/>
          </a:prstGeom>
          <a:noFill/>
          <a:ln cap="flat" cmpd="sng" w="9525">
            <a:solidFill>
              <a:schemeClr val="dk1"/>
            </a:solidFill>
            <a:prstDash val="solid"/>
            <a:round/>
            <a:headEnd len="sm" w="sm" type="none"/>
            <a:tailEnd len="sm" w="sm" type="none"/>
          </a:ln>
        </p:spPr>
      </p:pic>
      <p:sp>
        <p:nvSpPr>
          <p:cNvPr id="188" name="Google Shape;188;p25"/>
          <p:cNvSpPr txBox="1"/>
          <p:nvPr/>
        </p:nvSpPr>
        <p:spPr>
          <a:xfrm>
            <a:off x="113875" y="1642175"/>
            <a:ext cx="3491100" cy="3201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ja">
                <a:solidFill>
                  <a:srgbClr val="0F1419"/>
                </a:solidFill>
                <a:highlight>
                  <a:srgbClr val="FFFFFF"/>
                </a:highlight>
                <a:latin typeface="Roboto"/>
                <a:ea typeface="Roboto"/>
                <a:cs typeface="Roboto"/>
                <a:sym typeface="Roboto"/>
              </a:rPr>
              <a:t>近年、自治体向けのチャットボットや制度案内ガイドサービスを提供する企業が増えているが、</a:t>
            </a:r>
            <a:r>
              <a:rPr lang="ja">
                <a:solidFill>
                  <a:srgbClr val="0F1419"/>
                </a:solidFill>
                <a:highlight>
                  <a:schemeClr val="accent6"/>
                </a:highlight>
                <a:latin typeface="Roboto"/>
                <a:ea typeface="Roboto"/>
                <a:cs typeface="Roboto"/>
                <a:sym typeface="Roboto"/>
              </a:rPr>
              <a:t>多くのサービスにおいて、</a:t>
            </a:r>
            <a:r>
              <a:rPr lang="ja">
                <a:solidFill>
                  <a:srgbClr val="0F1419"/>
                </a:solidFill>
                <a:highlight>
                  <a:schemeClr val="accent6"/>
                </a:highlight>
                <a:latin typeface="Roboto"/>
                <a:ea typeface="Roboto"/>
                <a:cs typeface="Roboto"/>
                <a:sym typeface="Roboto"/>
              </a:rPr>
              <a:t>制度名とその内容を知っている前提の選択肢が設定</a:t>
            </a:r>
            <a:r>
              <a:rPr lang="ja">
                <a:solidFill>
                  <a:srgbClr val="0F1419"/>
                </a:solidFill>
                <a:highlight>
                  <a:schemeClr val="accent6"/>
                </a:highlight>
                <a:latin typeface="Roboto"/>
                <a:ea typeface="Roboto"/>
                <a:cs typeface="Roboto"/>
                <a:sym typeface="Roboto"/>
              </a:rPr>
              <a:t>されるなど、制度を探す個人の側に立ったサービス設計になっていないところが多い。</a:t>
            </a:r>
            <a:endParaRPr>
              <a:solidFill>
                <a:srgbClr val="0F1419"/>
              </a:solidFill>
              <a:highlight>
                <a:schemeClr val="accent6"/>
              </a:highlight>
              <a:latin typeface="Roboto"/>
              <a:ea typeface="Roboto"/>
              <a:cs typeface="Roboto"/>
              <a:sym typeface="Roboto"/>
            </a:endParaRPr>
          </a:p>
          <a:p>
            <a:pPr indent="0" lvl="0" marL="0" rtl="0" algn="l">
              <a:spcBef>
                <a:spcPts val="0"/>
              </a:spcBef>
              <a:spcAft>
                <a:spcPts val="0"/>
              </a:spcAft>
              <a:buNone/>
            </a:pPr>
            <a:r>
              <a:t/>
            </a:r>
            <a:endParaRPr>
              <a:solidFill>
                <a:srgbClr val="0F1419"/>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0F1419"/>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0F1419"/>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0F1419"/>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0F1419"/>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0F1419"/>
              </a:solidFill>
              <a:highlight>
                <a:srgbClr val="FFFFFF"/>
              </a:highlight>
              <a:latin typeface="Roboto"/>
              <a:ea typeface="Roboto"/>
              <a:cs typeface="Roboto"/>
              <a:sym typeface="Roboto"/>
            </a:endParaRPr>
          </a:p>
          <a:p>
            <a:pPr indent="0" lvl="0" marL="0" rtl="0" algn="l">
              <a:spcBef>
                <a:spcPts val="0"/>
              </a:spcBef>
              <a:spcAft>
                <a:spcPts val="0"/>
              </a:spcAft>
              <a:buNone/>
            </a:pPr>
            <a:r>
              <a:t/>
            </a:r>
            <a:endParaRPr>
              <a:solidFill>
                <a:srgbClr val="0F1419"/>
              </a:solidFill>
              <a:highlight>
                <a:srgbClr val="FFFFFF"/>
              </a:highlight>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311700" y="100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3.</a:t>
            </a:r>
            <a:r>
              <a:rPr b="1" lang="ja" sz="2400"/>
              <a:t>課題解決の方向性-何ができるか/何をすべきか-②</a:t>
            </a:r>
            <a:endParaRPr b="1" sz="2400"/>
          </a:p>
          <a:p>
            <a:pPr indent="0" lvl="0" marL="0" rtl="0" algn="l">
              <a:spcBef>
                <a:spcPts val="0"/>
              </a:spcBef>
              <a:spcAft>
                <a:spcPts val="0"/>
              </a:spcAft>
              <a:buNone/>
            </a:pPr>
            <a:r>
              <a:t/>
            </a:r>
            <a:endParaRPr/>
          </a:p>
        </p:txBody>
      </p:sp>
      <p:sp>
        <p:nvSpPr>
          <p:cNvPr id="194" name="Google Shape;194;p26"/>
          <p:cNvSpPr txBox="1"/>
          <p:nvPr>
            <p:ph idx="1" type="body"/>
          </p:nvPr>
        </p:nvSpPr>
        <p:spPr>
          <a:xfrm>
            <a:off x="311700" y="758525"/>
            <a:ext cx="8520600" cy="42336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85000" lnSpcReduction="20000"/>
          </a:bodyPr>
          <a:lstStyle/>
          <a:p>
            <a:pPr indent="-336550" lvl="0" marL="457200" rtl="0" algn="l">
              <a:spcBef>
                <a:spcPts val="0"/>
              </a:spcBef>
              <a:spcAft>
                <a:spcPts val="0"/>
              </a:spcAft>
              <a:buClr>
                <a:schemeClr val="dk1"/>
              </a:buClr>
              <a:buSzPct val="100000"/>
              <a:buChar char="●"/>
            </a:pPr>
            <a:r>
              <a:rPr b="1" lang="ja" sz="2000">
                <a:solidFill>
                  <a:schemeClr val="dk1"/>
                </a:solidFill>
              </a:rPr>
              <a:t>言語的排除とスティグマへの対抗</a:t>
            </a:r>
            <a:endParaRPr b="1" sz="2000">
              <a:solidFill>
                <a:schemeClr val="dk1"/>
              </a:solidFill>
            </a:endParaRPr>
          </a:p>
          <a:p>
            <a:pPr indent="-320357" lvl="1" marL="914400" rtl="0" algn="l">
              <a:spcBef>
                <a:spcPts val="0"/>
              </a:spcBef>
              <a:spcAft>
                <a:spcPts val="0"/>
              </a:spcAft>
              <a:buClr>
                <a:schemeClr val="dk1"/>
              </a:buClr>
              <a:buSzPct val="100000"/>
              <a:buChar char="○"/>
            </a:pPr>
            <a:r>
              <a:rPr b="1" lang="ja" sz="1700">
                <a:solidFill>
                  <a:schemeClr val="dk1"/>
                </a:solidFill>
              </a:rPr>
              <a:t>平易な言葉と、言葉によるナッジ（そっと背中を押す）</a:t>
            </a:r>
            <a:endParaRPr b="1" sz="1700">
              <a:solidFill>
                <a:schemeClr val="dk1"/>
              </a:solidFill>
            </a:endParaRPr>
          </a:p>
          <a:p>
            <a:pPr indent="-314522" lvl="2" marL="1371600" rtl="0" algn="l">
              <a:spcBef>
                <a:spcPts val="0"/>
              </a:spcBef>
              <a:spcAft>
                <a:spcPts val="0"/>
              </a:spcAft>
              <a:buClr>
                <a:schemeClr val="dk1"/>
              </a:buClr>
              <a:buSzPct val="100000"/>
              <a:buChar char="■"/>
            </a:pPr>
            <a:r>
              <a:rPr lang="ja" sz="1591">
                <a:solidFill>
                  <a:schemeClr val="dk1"/>
                </a:solidFill>
              </a:rPr>
              <a:t>プレーンランゲージ、やさしい日本語の導入・普及</a:t>
            </a:r>
            <a:endParaRPr sz="1591">
              <a:solidFill>
                <a:schemeClr val="dk1"/>
              </a:solidFill>
            </a:endParaRPr>
          </a:p>
          <a:p>
            <a:pPr indent="-314522" lvl="2" marL="1371600" rtl="0" algn="l">
              <a:spcBef>
                <a:spcPts val="0"/>
              </a:spcBef>
              <a:spcAft>
                <a:spcPts val="0"/>
              </a:spcAft>
              <a:buClr>
                <a:schemeClr val="dk1"/>
              </a:buClr>
              <a:buSzPct val="93640"/>
              <a:buChar char="■"/>
            </a:pPr>
            <a:r>
              <a:rPr lang="ja" sz="1700">
                <a:solidFill>
                  <a:schemeClr val="dk1"/>
                </a:solidFill>
              </a:rPr>
              <a:t>スティグマを発生・強化しない説明文章への変更</a:t>
            </a:r>
            <a:endParaRPr sz="1700">
              <a:solidFill>
                <a:schemeClr val="dk1"/>
              </a:solidFill>
            </a:endParaRPr>
          </a:p>
          <a:p>
            <a:pPr indent="-306863" lvl="3" marL="1828800" rtl="0" algn="l">
              <a:spcBef>
                <a:spcPts val="0"/>
              </a:spcBef>
              <a:spcAft>
                <a:spcPts val="0"/>
              </a:spcAft>
              <a:buClr>
                <a:schemeClr val="dk1"/>
              </a:buClr>
              <a:buSzPct val="100000"/>
              <a:buChar char="●"/>
            </a:pPr>
            <a:r>
              <a:rPr lang="ja" sz="1450">
                <a:solidFill>
                  <a:schemeClr val="dk1"/>
                </a:solidFill>
              </a:rPr>
              <a:t>再掲）義務教育期間中の</a:t>
            </a:r>
            <a:r>
              <a:rPr lang="ja" sz="1450">
                <a:solidFill>
                  <a:schemeClr val="dk1"/>
                </a:solidFill>
                <a:highlight>
                  <a:schemeClr val="accent6"/>
                </a:highlight>
              </a:rPr>
              <a:t>お子さんが楽しく勉強できるように</a:t>
            </a:r>
            <a:endParaRPr sz="1450">
              <a:solidFill>
                <a:schemeClr val="dk1"/>
              </a:solidFill>
            </a:endParaRPr>
          </a:p>
          <a:p>
            <a:pPr indent="-314522" lvl="2" marL="1371600" rtl="0" algn="l">
              <a:spcBef>
                <a:spcPts val="0"/>
              </a:spcBef>
              <a:spcAft>
                <a:spcPts val="0"/>
              </a:spcAft>
              <a:buClr>
                <a:schemeClr val="dk1"/>
              </a:buClr>
              <a:buSzPct val="100000"/>
              <a:buChar char="■"/>
            </a:pPr>
            <a:r>
              <a:rPr lang="ja" sz="1591">
                <a:solidFill>
                  <a:schemeClr val="dk1"/>
                </a:solidFill>
              </a:rPr>
              <a:t>制度利用を後押しするような表現、具体的データ等による情報発信</a:t>
            </a:r>
            <a:endParaRPr sz="1591">
              <a:solidFill>
                <a:schemeClr val="dk1"/>
              </a:solidFill>
            </a:endParaRPr>
          </a:p>
          <a:p>
            <a:pPr indent="-314522" lvl="3" marL="1828800" rtl="0" algn="l">
              <a:spcBef>
                <a:spcPts val="0"/>
              </a:spcBef>
              <a:spcAft>
                <a:spcPts val="0"/>
              </a:spcAft>
              <a:buClr>
                <a:schemeClr val="dk1"/>
              </a:buClr>
              <a:buSzPct val="107286"/>
              <a:buChar char="●"/>
            </a:pPr>
            <a:r>
              <a:rPr lang="ja" sz="1483">
                <a:solidFill>
                  <a:schemeClr val="dk1"/>
                </a:solidFill>
              </a:rPr>
              <a:t>例：</a:t>
            </a:r>
            <a:r>
              <a:rPr lang="ja" sz="1483">
                <a:solidFill>
                  <a:schemeClr val="dk1"/>
                </a:solidFill>
                <a:highlight>
                  <a:schemeClr val="lt1"/>
                </a:highlight>
              </a:rPr>
              <a:t>A市では小学生のいる世帯の約3割がこの制度を利用しています</a:t>
            </a:r>
            <a:br>
              <a:rPr lang="ja" sz="1591">
                <a:solidFill>
                  <a:schemeClr val="dk1"/>
                </a:solidFill>
                <a:highlight>
                  <a:schemeClr val="lt1"/>
                </a:highlight>
              </a:rPr>
            </a:br>
            <a:endParaRPr sz="1591">
              <a:solidFill>
                <a:schemeClr val="dk1"/>
              </a:solidFill>
              <a:highlight>
                <a:schemeClr val="lt1"/>
              </a:highlight>
            </a:endParaRPr>
          </a:p>
          <a:p>
            <a:pPr indent="-320357" lvl="1" marL="914400" rtl="0" algn="l">
              <a:spcBef>
                <a:spcPts val="0"/>
              </a:spcBef>
              <a:spcAft>
                <a:spcPts val="0"/>
              </a:spcAft>
              <a:buClr>
                <a:schemeClr val="dk1"/>
              </a:buClr>
              <a:buSzPct val="100000"/>
              <a:buChar char="○"/>
            </a:pPr>
            <a:r>
              <a:rPr b="1" lang="ja" sz="1700">
                <a:solidFill>
                  <a:schemeClr val="dk1"/>
                </a:solidFill>
              </a:rPr>
              <a:t>スティグマを強化する言説にNOを突きつける</a:t>
            </a:r>
            <a:endParaRPr b="1" sz="1700">
              <a:solidFill>
                <a:schemeClr val="dk1"/>
              </a:solidFill>
            </a:endParaRPr>
          </a:p>
          <a:p>
            <a:pPr indent="-320357" lvl="2" marL="1371600" rtl="0" algn="l">
              <a:spcBef>
                <a:spcPts val="0"/>
              </a:spcBef>
              <a:spcAft>
                <a:spcPts val="0"/>
              </a:spcAft>
              <a:buClr>
                <a:schemeClr val="dk1"/>
              </a:buClr>
              <a:buSzPct val="106791"/>
              <a:buChar char="■"/>
            </a:pPr>
            <a:r>
              <a:rPr b="1" i="1" lang="ja" sz="1591">
                <a:solidFill>
                  <a:schemeClr val="dk1"/>
                </a:solidFill>
              </a:rPr>
              <a:t>”差別発言は単なる意見の表明ではなく、「私はこう思うし、ほかの皆さんもこう思い、その考えの通りに振る舞っていいのですよ」という許可証を発行するような機能を持ち、それゆえに実際に環境を変化させてしまう”</a:t>
            </a:r>
            <a:r>
              <a:rPr lang="ja" sz="1491">
                <a:solidFill>
                  <a:schemeClr val="dk1"/>
                </a:solidFill>
              </a:rPr>
              <a:t>（『言葉の展望台』：三木那由他 講談社、2022 年）</a:t>
            </a:r>
            <a:endParaRPr sz="1491">
              <a:solidFill>
                <a:schemeClr val="dk1"/>
              </a:solidFill>
            </a:endParaRPr>
          </a:p>
          <a:p>
            <a:pPr indent="-314522" lvl="2" marL="1371600" rtl="0" algn="l">
              <a:spcBef>
                <a:spcPts val="0"/>
              </a:spcBef>
              <a:spcAft>
                <a:spcPts val="0"/>
              </a:spcAft>
              <a:buClr>
                <a:schemeClr val="dk1"/>
              </a:buClr>
              <a:buSzPct val="100000"/>
              <a:buChar char="■"/>
            </a:pPr>
            <a:r>
              <a:rPr lang="ja" sz="1591">
                <a:solidFill>
                  <a:schemeClr val="dk1"/>
                </a:solidFill>
                <a:highlight>
                  <a:schemeClr val="accent6"/>
                </a:highlight>
              </a:rPr>
              <a:t>政治家や芸能人など、社会的影響力の強い人間の差別的発言のみならず、身近な人間のそれにNOと言うこと</a:t>
            </a:r>
            <a:br>
              <a:rPr i="1" lang="ja" sz="1591">
                <a:solidFill>
                  <a:schemeClr val="dk1"/>
                </a:solidFill>
              </a:rPr>
            </a:br>
            <a:endParaRPr i="1" sz="1591">
              <a:solidFill>
                <a:schemeClr val="dk1"/>
              </a:solidFill>
            </a:endParaRPr>
          </a:p>
          <a:p>
            <a:pPr indent="-320357" lvl="1" marL="914400" rtl="0" algn="l">
              <a:spcBef>
                <a:spcPts val="0"/>
              </a:spcBef>
              <a:spcAft>
                <a:spcPts val="0"/>
              </a:spcAft>
              <a:buClr>
                <a:schemeClr val="dk1"/>
              </a:buClr>
              <a:buSzPct val="100000"/>
              <a:buChar char="○"/>
            </a:pPr>
            <a:r>
              <a:rPr b="1" lang="ja" sz="1700">
                <a:solidFill>
                  <a:schemeClr val="dk1"/>
                </a:solidFill>
              </a:rPr>
              <a:t>正しい制度の知識を持つ人が増えることの意味-ある高校生の言葉から-</a:t>
            </a:r>
            <a:endParaRPr b="1" sz="1700">
              <a:solidFill>
                <a:schemeClr val="dk1"/>
              </a:solidFill>
            </a:endParaRPr>
          </a:p>
          <a:p>
            <a:pPr indent="-309124" lvl="2" marL="1371600" rtl="0" algn="l">
              <a:spcBef>
                <a:spcPts val="0"/>
              </a:spcBef>
              <a:spcAft>
                <a:spcPts val="0"/>
              </a:spcAft>
              <a:buClr>
                <a:schemeClr val="dk1"/>
              </a:buClr>
              <a:buSzPct val="93718"/>
              <a:buChar char="■"/>
            </a:pPr>
            <a:r>
              <a:rPr i="1" lang="ja" sz="1591">
                <a:solidFill>
                  <a:schemeClr val="dk1"/>
                </a:solidFill>
              </a:rPr>
              <a:t>『</a:t>
            </a:r>
            <a:r>
              <a:rPr i="1" lang="ja" sz="1591">
                <a:solidFill>
                  <a:schemeClr val="dk1"/>
                </a:solidFill>
              </a:rPr>
              <a:t>「最低生活費」という基準があることを初めて知った。生活保護って働けない人が利用するものだと思ってた』</a:t>
            </a:r>
            <a:endParaRPr sz="1291"/>
          </a:p>
        </p:txBody>
      </p:sp>
      <p:sp>
        <p:nvSpPr>
          <p:cNvPr id="195" name="Google Shape;195;p26"/>
          <p:cNvSpPr txBox="1"/>
          <p:nvPr>
            <p:ph idx="12" type="sldNum"/>
          </p:nvPr>
        </p:nvSpPr>
        <p:spPr>
          <a:xfrm>
            <a:off x="8803845" y="4862975"/>
            <a:ext cx="356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311700" y="264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3.</a:t>
            </a:r>
            <a:r>
              <a:rPr b="1" lang="ja" sz="2400"/>
              <a:t>課題解決の方向性-何ができるか/何をすべきか-③</a:t>
            </a:r>
            <a:endParaRPr b="1" sz="2400"/>
          </a:p>
          <a:p>
            <a:pPr indent="0" lvl="0" marL="0" rtl="0" algn="l">
              <a:spcBef>
                <a:spcPts val="0"/>
              </a:spcBef>
              <a:spcAft>
                <a:spcPts val="0"/>
              </a:spcAft>
              <a:buNone/>
            </a:pPr>
            <a:r>
              <a:t/>
            </a:r>
            <a:endParaRPr/>
          </a:p>
        </p:txBody>
      </p:sp>
      <p:sp>
        <p:nvSpPr>
          <p:cNvPr id="201" name="Google Shape;201;p27"/>
          <p:cNvSpPr txBox="1"/>
          <p:nvPr>
            <p:ph idx="1" type="body"/>
          </p:nvPr>
        </p:nvSpPr>
        <p:spPr>
          <a:xfrm>
            <a:off x="311700" y="837125"/>
            <a:ext cx="8689500" cy="41691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85000" lnSpcReduction="20000"/>
          </a:bodyPr>
          <a:lstStyle/>
          <a:p>
            <a:pPr indent="-336550" lvl="0" marL="457200" rtl="0" algn="l">
              <a:spcBef>
                <a:spcPts val="0"/>
              </a:spcBef>
              <a:spcAft>
                <a:spcPts val="0"/>
              </a:spcAft>
              <a:buClr>
                <a:schemeClr val="dk1"/>
              </a:buClr>
              <a:buSzPct val="100000"/>
              <a:buChar char="●"/>
            </a:pPr>
            <a:r>
              <a:rPr b="1" lang="ja" sz="2000">
                <a:solidFill>
                  <a:schemeClr val="dk1"/>
                </a:solidFill>
              </a:rPr>
              <a:t>権利行使と尊厳のトレードオフへの対応</a:t>
            </a:r>
            <a:endParaRPr b="1" sz="2000">
              <a:solidFill>
                <a:schemeClr val="dk1"/>
              </a:solidFill>
            </a:endParaRPr>
          </a:p>
          <a:p>
            <a:pPr indent="-363537" lvl="1" marL="914400" rtl="0" algn="l">
              <a:spcBef>
                <a:spcPts val="0"/>
              </a:spcBef>
              <a:spcAft>
                <a:spcPts val="0"/>
              </a:spcAft>
              <a:buClr>
                <a:schemeClr val="dk1"/>
              </a:buClr>
              <a:buSzPct val="147058"/>
              <a:buChar char="○"/>
            </a:pPr>
            <a:r>
              <a:rPr lang="ja" sz="1700">
                <a:solidFill>
                  <a:schemeClr val="dk1"/>
                </a:solidFill>
              </a:rPr>
              <a:t>権利性の明確化</a:t>
            </a:r>
            <a:endParaRPr sz="1700">
              <a:solidFill>
                <a:schemeClr val="dk1"/>
              </a:solidFill>
            </a:endParaRPr>
          </a:p>
          <a:p>
            <a:pPr indent="-314960" lvl="2" marL="1371600" rtl="0" algn="l">
              <a:spcBef>
                <a:spcPts val="0"/>
              </a:spcBef>
              <a:spcAft>
                <a:spcPts val="0"/>
              </a:spcAft>
              <a:buClr>
                <a:schemeClr val="dk1"/>
              </a:buClr>
              <a:buSzPct val="100000"/>
              <a:buChar char="■"/>
            </a:pPr>
            <a:r>
              <a:rPr lang="ja" sz="1600" u="sng">
                <a:solidFill>
                  <a:srgbClr val="0000FF"/>
                </a:solidFill>
                <a:hlinkClick r:id="rId3">
                  <a:extLst>
                    <a:ext uri="{A12FA001-AC4F-418D-AE19-62706E023703}">
                      <ahyp:hlinkClr val="tx"/>
                    </a:ext>
                  </a:extLst>
                </a:hlinkClick>
              </a:rPr>
              <a:t>日弁連「リーフレット</a:t>
            </a:r>
            <a:br>
              <a:rPr lang="ja" sz="1600" u="sng">
                <a:solidFill>
                  <a:srgbClr val="0000FF"/>
                </a:solidFill>
                <a:hlinkClick r:id="rId4">
                  <a:extLst>
                    <a:ext uri="{A12FA001-AC4F-418D-AE19-62706E023703}">
                      <ahyp:hlinkClr val="tx"/>
                    </a:ext>
                  </a:extLst>
                </a:hlinkClick>
              </a:rPr>
            </a:br>
            <a:r>
              <a:rPr lang="ja" sz="1600" u="sng">
                <a:solidFill>
                  <a:srgbClr val="0000FF"/>
                </a:solidFill>
                <a:hlinkClick r:id="rId5">
                  <a:extLst>
                    <a:ext uri="{A12FA001-AC4F-418D-AE19-62706E023703}">
                      <ahyp:hlinkClr val="tx"/>
                    </a:ext>
                  </a:extLst>
                </a:hlinkClick>
              </a:rPr>
              <a:t>「権利性が明確な『生活保障法』の制定を！』</a:t>
            </a:r>
            <a:endParaRPr sz="1600">
              <a:solidFill>
                <a:schemeClr val="dk1"/>
              </a:solidFill>
            </a:endParaRPr>
          </a:p>
          <a:p>
            <a:pPr indent="-320357" lvl="2" marL="1371600" rtl="0" algn="l">
              <a:spcBef>
                <a:spcPts val="0"/>
              </a:spcBef>
              <a:spcAft>
                <a:spcPts val="0"/>
              </a:spcAft>
              <a:buClr>
                <a:schemeClr val="dk1"/>
              </a:buClr>
              <a:buSzPct val="106250"/>
              <a:buChar char="■"/>
            </a:pPr>
            <a:r>
              <a:rPr lang="ja" sz="1600">
                <a:solidFill>
                  <a:schemeClr val="dk1"/>
                </a:solidFill>
              </a:rPr>
              <a:t>権利性の明確化はスティグマ軽減にもつながり得る</a:t>
            </a:r>
            <a:br>
              <a:rPr lang="ja" sz="2175">
                <a:solidFill>
                  <a:schemeClr val="dk1"/>
                </a:solidFill>
              </a:rPr>
            </a:br>
            <a:endParaRPr sz="1800">
              <a:solidFill>
                <a:schemeClr val="dk1"/>
              </a:solidFill>
            </a:endParaRPr>
          </a:p>
          <a:p>
            <a:pPr indent="0" lvl="0" marL="1371600" rtl="0" algn="l">
              <a:spcBef>
                <a:spcPts val="0"/>
              </a:spcBef>
              <a:spcAft>
                <a:spcPts val="0"/>
              </a:spcAft>
              <a:buNone/>
            </a:pPr>
            <a:r>
              <a:t/>
            </a:r>
            <a:endParaRPr sz="1800">
              <a:solidFill>
                <a:schemeClr val="dk1"/>
              </a:solidFill>
            </a:endParaRPr>
          </a:p>
          <a:p>
            <a:pPr indent="0" lvl="0" marL="1371600" rtl="0" algn="l">
              <a:spcBef>
                <a:spcPts val="0"/>
              </a:spcBef>
              <a:spcAft>
                <a:spcPts val="0"/>
              </a:spcAft>
              <a:buNone/>
            </a:pPr>
            <a:r>
              <a:t/>
            </a:r>
            <a:endParaRPr>
              <a:solidFill>
                <a:schemeClr val="dk1"/>
              </a:solidFill>
            </a:endParaRPr>
          </a:p>
          <a:p>
            <a:pPr indent="0" lvl="0" marL="1371600" rtl="0" algn="l">
              <a:spcBef>
                <a:spcPts val="0"/>
              </a:spcBef>
              <a:spcAft>
                <a:spcPts val="0"/>
              </a:spcAft>
              <a:buNone/>
            </a:pPr>
            <a:r>
              <a:t/>
            </a:r>
            <a:endParaRPr>
              <a:solidFill>
                <a:schemeClr val="dk1"/>
              </a:solidFill>
            </a:endParaRPr>
          </a:p>
          <a:p>
            <a:pPr indent="-363537" lvl="1" marL="914400" rtl="0" algn="l">
              <a:spcBef>
                <a:spcPts val="0"/>
              </a:spcBef>
              <a:spcAft>
                <a:spcPts val="0"/>
              </a:spcAft>
              <a:buClr>
                <a:schemeClr val="dk1"/>
              </a:buClr>
              <a:buSzPct val="147058"/>
              <a:buChar char="○"/>
            </a:pPr>
            <a:r>
              <a:rPr lang="ja" sz="1700">
                <a:solidFill>
                  <a:schemeClr val="dk1"/>
                </a:solidFill>
              </a:rPr>
              <a:t>各種社会保障制度に関する正しい知識を有する人を増やす</a:t>
            </a:r>
            <a:endParaRPr sz="1700">
              <a:solidFill>
                <a:schemeClr val="dk1"/>
              </a:solidFill>
            </a:endParaRPr>
          </a:p>
          <a:p>
            <a:pPr indent="-363537" lvl="1" marL="914400" rtl="0" algn="l">
              <a:spcBef>
                <a:spcPts val="0"/>
              </a:spcBef>
              <a:spcAft>
                <a:spcPts val="0"/>
              </a:spcAft>
              <a:buClr>
                <a:schemeClr val="dk1"/>
              </a:buClr>
              <a:buSzPct val="147058"/>
              <a:buChar char="○"/>
            </a:pPr>
            <a:r>
              <a:rPr lang="ja" sz="1700">
                <a:solidFill>
                  <a:schemeClr val="dk1"/>
                </a:solidFill>
              </a:rPr>
              <a:t>ほか</a:t>
            </a:r>
            <a:endParaRPr sz="1700">
              <a:solidFill>
                <a:schemeClr val="dk1"/>
              </a:solidFill>
            </a:endParaRPr>
          </a:p>
          <a:p>
            <a:pPr indent="-358139" lvl="2" marL="1371600" rtl="0" algn="l">
              <a:spcBef>
                <a:spcPts val="0"/>
              </a:spcBef>
              <a:spcAft>
                <a:spcPts val="0"/>
              </a:spcAft>
              <a:buClr>
                <a:schemeClr val="dk1"/>
              </a:buClr>
              <a:buSzPct val="150000"/>
              <a:buChar char="■"/>
            </a:pPr>
            <a:r>
              <a:rPr lang="ja" sz="1600">
                <a:solidFill>
                  <a:schemeClr val="dk1"/>
                </a:solidFill>
              </a:rPr>
              <a:t>申請プロセスにおいて人という接点（インターフェイス）はどこまで必要か？</a:t>
            </a:r>
            <a:endParaRPr sz="1600">
              <a:solidFill>
                <a:schemeClr val="dk1"/>
              </a:solidFill>
            </a:endParaRPr>
          </a:p>
          <a:p>
            <a:pPr indent="-314960" lvl="3" marL="1828800" rtl="0" algn="l">
              <a:spcBef>
                <a:spcPts val="0"/>
              </a:spcBef>
              <a:spcAft>
                <a:spcPts val="0"/>
              </a:spcAft>
              <a:buClr>
                <a:schemeClr val="dk1"/>
              </a:buClr>
              <a:buSzPct val="100000"/>
              <a:buChar char="●"/>
            </a:pPr>
            <a:r>
              <a:rPr lang="ja" sz="1600">
                <a:solidFill>
                  <a:schemeClr val="dk1"/>
                </a:solidFill>
              </a:rPr>
              <a:t>尊厳を傷つけられる不適切な対応、プライバシーを開示しなければならない屈辱的体験etc</a:t>
            </a:r>
            <a:endParaRPr sz="1600">
              <a:solidFill>
                <a:schemeClr val="dk1"/>
              </a:solidFill>
            </a:endParaRPr>
          </a:p>
          <a:p>
            <a:pPr indent="-314960" lvl="3" marL="1828800" rtl="0" algn="l">
              <a:spcBef>
                <a:spcPts val="0"/>
              </a:spcBef>
              <a:spcAft>
                <a:spcPts val="0"/>
              </a:spcAft>
              <a:buClr>
                <a:schemeClr val="dk1"/>
              </a:buClr>
              <a:buSzPct val="100000"/>
              <a:buChar char="●"/>
            </a:pPr>
            <a:r>
              <a:rPr lang="ja" sz="1600">
                <a:solidFill>
                  <a:schemeClr val="dk1"/>
                </a:solidFill>
              </a:rPr>
              <a:t>地方における「知り合いのAさんが福祉課で働いているから...」</a:t>
            </a:r>
            <a:endParaRPr sz="1600">
              <a:solidFill>
                <a:schemeClr val="dk1"/>
              </a:solidFill>
            </a:endParaRPr>
          </a:p>
          <a:p>
            <a:pPr indent="-358139" lvl="2" marL="1371600" rtl="0" algn="l">
              <a:spcBef>
                <a:spcPts val="0"/>
              </a:spcBef>
              <a:spcAft>
                <a:spcPts val="0"/>
              </a:spcAft>
              <a:buClr>
                <a:schemeClr val="dk1"/>
              </a:buClr>
              <a:buSzPct val="150000"/>
              <a:buChar char="■"/>
            </a:pPr>
            <a:r>
              <a:rPr lang="ja" sz="1600">
                <a:solidFill>
                  <a:schemeClr val="dk1"/>
                </a:solidFill>
              </a:rPr>
              <a:t>福祉職の労働問題-価値や倫理だけで権利と尊厳を守れるか？</a:t>
            </a:r>
            <a:endParaRPr sz="1200">
              <a:solidFill>
                <a:schemeClr val="dk1"/>
              </a:solidFill>
            </a:endParaRPr>
          </a:p>
        </p:txBody>
      </p:sp>
      <p:sp>
        <p:nvSpPr>
          <p:cNvPr id="202" name="Google Shape;202;p27"/>
          <p:cNvSpPr txBox="1"/>
          <p:nvPr>
            <p:ph idx="12" type="sldNum"/>
          </p:nvPr>
        </p:nvSpPr>
        <p:spPr>
          <a:xfrm>
            <a:off x="8903326" y="4939175"/>
            <a:ext cx="3333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pic>
        <p:nvPicPr>
          <p:cNvPr id="203" name="Google Shape;203;p27"/>
          <p:cNvPicPr preferRelativeResize="0"/>
          <p:nvPr/>
        </p:nvPicPr>
        <p:blipFill rotWithShape="1">
          <a:blip r:embed="rId6">
            <a:alphaModFix/>
          </a:blip>
          <a:srcRect b="0" l="0" r="0" t="0"/>
          <a:stretch/>
        </p:blipFill>
        <p:spPr>
          <a:xfrm>
            <a:off x="5766650" y="866875"/>
            <a:ext cx="3233076" cy="2015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311700" y="156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3.</a:t>
            </a:r>
            <a:r>
              <a:rPr b="1" lang="ja" sz="2400"/>
              <a:t>課題解決の方向性-何ができるか/何をすべきか-④</a:t>
            </a:r>
            <a:endParaRPr b="1" sz="2400"/>
          </a:p>
          <a:p>
            <a:pPr indent="0" lvl="0" marL="0" rtl="0" algn="l">
              <a:spcBef>
                <a:spcPts val="0"/>
              </a:spcBef>
              <a:spcAft>
                <a:spcPts val="0"/>
              </a:spcAft>
              <a:buNone/>
            </a:pPr>
            <a:r>
              <a:t/>
            </a:r>
            <a:endParaRPr/>
          </a:p>
        </p:txBody>
      </p:sp>
      <p:sp>
        <p:nvSpPr>
          <p:cNvPr id="209" name="Google Shape;209;p28"/>
          <p:cNvSpPr txBox="1"/>
          <p:nvPr>
            <p:ph idx="1" type="body"/>
          </p:nvPr>
        </p:nvSpPr>
        <p:spPr>
          <a:xfrm>
            <a:off x="216725" y="656475"/>
            <a:ext cx="8692500" cy="42414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b="1" lang="ja" sz="2000">
                <a:solidFill>
                  <a:schemeClr val="dk1"/>
                </a:solidFill>
              </a:rPr>
              <a:t>プッシュ型（現金給付）</a:t>
            </a:r>
            <a:endParaRPr b="1" sz="2000">
              <a:solidFill>
                <a:schemeClr val="dk1"/>
              </a:solidFill>
            </a:endParaRPr>
          </a:p>
          <a:p>
            <a:pPr indent="-330200" lvl="1" marL="914400" rtl="0" algn="l">
              <a:lnSpc>
                <a:spcPct val="100000"/>
              </a:lnSpc>
              <a:spcBef>
                <a:spcPts val="0"/>
              </a:spcBef>
              <a:spcAft>
                <a:spcPts val="0"/>
              </a:spcAft>
              <a:buClr>
                <a:schemeClr val="dk1"/>
              </a:buClr>
              <a:buSzPts val="1600"/>
              <a:buChar char="○"/>
            </a:pPr>
            <a:r>
              <a:rPr lang="ja" sz="1600">
                <a:solidFill>
                  <a:srgbClr val="050505"/>
                </a:solidFill>
                <a:highlight>
                  <a:schemeClr val="accent6"/>
                </a:highlight>
              </a:rPr>
              <a:t>自ら調べなくとも、利用可能な制度情報を自治体が知らせてくれる</a:t>
            </a:r>
            <a:endParaRPr sz="1600">
              <a:solidFill>
                <a:schemeClr val="dk1"/>
              </a:solidFill>
              <a:highlight>
                <a:schemeClr val="accent6"/>
              </a:highlight>
            </a:endParaRPr>
          </a:p>
          <a:p>
            <a:pPr indent="-330200" lvl="1" marL="914400" rtl="0" algn="l">
              <a:spcBef>
                <a:spcPts val="0"/>
              </a:spcBef>
              <a:spcAft>
                <a:spcPts val="0"/>
              </a:spcAft>
              <a:buClr>
                <a:schemeClr val="dk1"/>
              </a:buClr>
              <a:buSzPts val="1600"/>
              <a:buChar char="○"/>
            </a:pPr>
            <a:r>
              <a:rPr lang="ja" sz="1600">
                <a:solidFill>
                  <a:schemeClr val="dk1"/>
                </a:solidFill>
              </a:rPr>
              <a:t>以下、コロナ禍における現金給付の”前例”を活かす</a:t>
            </a:r>
            <a:endParaRPr sz="1600">
              <a:solidFill>
                <a:schemeClr val="dk1"/>
              </a:solidFill>
            </a:endParaRPr>
          </a:p>
          <a:p>
            <a:pPr indent="0" lvl="0" marL="0" rtl="0" algn="l">
              <a:spcBef>
                <a:spcPts val="0"/>
              </a:spcBef>
              <a:spcAft>
                <a:spcPts val="1200"/>
              </a:spcAft>
              <a:buNone/>
            </a:pPr>
            <a:r>
              <a:t/>
            </a:r>
            <a:endParaRPr sz="1200">
              <a:solidFill>
                <a:schemeClr val="dk1"/>
              </a:solidFill>
            </a:endParaRPr>
          </a:p>
        </p:txBody>
      </p:sp>
      <p:sp>
        <p:nvSpPr>
          <p:cNvPr id="210" name="Google Shape;210;p28"/>
          <p:cNvSpPr txBox="1"/>
          <p:nvPr>
            <p:ph idx="12" type="sldNum"/>
          </p:nvPr>
        </p:nvSpPr>
        <p:spPr>
          <a:xfrm>
            <a:off x="8798848" y="4862975"/>
            <a:ext cx="2853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pic>
        <p:nvPicPr>
          <p:cNvPr descr="スクリーンショット 2020-07-07 15.32.37.png" id="211" name="Google Shape;211;p28"/>
          <p:cNvPicPr preferRelativeResize="0"/>
          <p:nvPr/>
        </p:nvPicPr>
        <p:blipFill rotWithShape="1">
          <a:blip r:embed="rId3">
            <a:alphaModFix/>
          </a:blip>
          <a:srcRect b="0" l="0" r="0" t="0"/>
          <a:stretch/>
        </p:blipFill>
        <p:spPr>
          <a:xfrm>
            <a:off x="4506580" y="1934203"/>
            <a:ext cx="3156488" cy="1363413"/>
          </a:xfrm>
          <a:prstGeom prst="rect">
            <a:avLst/>
          </a:prstGeom>
          <a:noFill/>
          <a:ln>
            <a:noFill/>
          </a:ln>
        </p:spPr>
      </p:pic>
      <p:pic>
        <p:nvPicPr>
          <p:cNvPr descr="スクリーンショット 2020-07-07 15.49.31.png" id="212" name="Google Shape;212;p28"/>
          <p:cNvPicPr preferRelativeResize="0"/>
          <p:nvPr/>
        </p:nvPicPr>
        <p:blipFill rotWithShape="1">
          <a:blip r:embed="rId4">
            <a:alphaModFix/>
          </a:blip>
          <a:srcRect b="0" l="0" r="0" t="0"/>
          <a:stretch/>
        </p:blipFill>
        <p:spPr>
          <a:xfrm>
            <a:off x="4321671" y="3541662"/>
            <a:ext cx="4112520" cy="1096552"/>
          </a:xfrm>
          <a:prstGeom prst="rect">
            <a:avLst/>
          </a:prstGeom>
          <a:noFill/>
          <a:ln>
            <a:noFill/>
          </a:ln>
        </p:spPr>
      </p:pic>
      <p:sp>
        <p:nvSpPr>
          <p:cNvPr id="213" name="Google Shape;213;p28"/>
          <p:cNvSpPr txBox="1"/>
          <p:nvPr/>
        </p:nvSpPr>
        <p:spPr>
          <a:xfrm>
            <a:off x="631705" y="1856758"/>
            <a:ext cx="7976100" cy="1600800"/>
          </a:xfrm>
          <a:prstGeom prst="rect">
            <a:avLst/>
          </a:prstGeom>
          <a:noFill/>
          <a:ln cap="flat" cmpd="sng" w="9525">
            <a:solidFill>
              <a:srgbClr val="585858"/>
            </a:solidFill>
            <a:prstDash val="solid"/>
            <a:round/>
            <a:headEnd len="sm" w="sm" type="none"/>
            <a:tailEnd len="sm" w="sm" type="none"/>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 sz="1400" u="none" cap="none" strike="noStrike">
                <a:solidFill>
                  <a:srgbClr val="000000"/>
                </a:solidFill>
                <a:latin typeface="Arial"/>
                <a:ea typeface="Arial"/>
                <a:cs typeface="Arial"/>
                <a:sym typeface="Arial"/>
              </a:rPr>
              <a:t>子育て給付金</a:t>
            </a:r>
            <a:endParaRPr/>
          </a:p>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ディフォルト申請とし、</a:t>
            </a:r>
            <a:endParaRPr/>
          </a:p>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受取拒否の場合のみ申し出る（オプトアウト）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ja"/>
              <a:t>が採用された。</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8"/>
          <p:cNvSpPr txBox="1"/>
          <p:nvPr/>
        </p:nvSpPr>
        <p:spPr>
          <a:xfrm>
            <a:off x="632876" y="3496150"/>
            <a:ext cx="7976100" cy="1169700"/>
          </a:xfrm>
          <a:prstGeom prst="rect">
            <a:avLst/>
          </a:prstGeom>
          <a:noFill/>
          <a:ln cap="flat" cmpd="sng" w="9525">
            <a:solidFill>
              <a:srgbClr val="585858"/>
            </a:solidFill>
            <a:prstDash val="solid"/>
            <a:round/>
            <a:headEnd len="sm" w="sm" type="none"/>
            <a:tailEnd len="sm" w="sm" type="none"/>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 sz="1400" u="none" cap="none" strike="noStrike">
                <a:solidFill>
                  <a:srgbClr val="000000"/>
                </a:solidFill>
                <a:latin typeface="Arial"/>
                <a:ea typeface="Arial"/>
                <a:cs typeface="Arial"/>
                <a:sym typeface="Arial"/>
              </a:rPr>
              <a:t>特別定額給付金</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全世帯へ申請書</a:t>
            </a:r>
            <a:r>
              <a:rPr lang="ja"/>
              <a:t>が</a:t>
            </a:r>
            <a:r>
              <a:rPr b="0" i="0" lang="ja" sz="1400" u="none" cap="none" strike="noStrike">
                <a:solidFill>
                  <a:srgbClr val="000000"/>
                </a:solidFill>
                <a:latin typeface="Arial"/>
                <a:ea typeface="Arial"/>
                <a:cs typeface="Arial"/>
                <a:sym typeface="Arial"/>
              </a:rPr>
              <a:t>郵送</a:t>
            </a:r>
            <a:r>
              <a:rPr lang="ja"/>
              <a:t>された。</a:t>
            </a:r>
            <a:endParaRPr/>
          </a:p>
          <a:p>
            <a:pPr indent="0" lvl="0" marL="0" marR="0" rtl="0" algn="l">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オンライン申請方式の採用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3.</a:t>
            </a:r>
            <a:r>
              <a:rPr b="1" lang="ja" sz="2400"/>
              <a:t>課題解決の方向性-何ができるか/何をすべきか-⑤</a:t>
            </a:r>
            <a:endParaRPr b="1" sz="2400"/>
          </a:p>
          <a:p>
            <a:pPr indent="0" lvl="0" marL="0" rtl="0" algn="l">
              <a:spcBef>
                <a:spcPts val="0"/>
              </a:spcBef>
              <a:spcAft>
                <a:spcPts val="0"/>
              </a:spcAft>
              <a:buNone/>
            </a:pPr>
            <a:r>
              <a:t/>
            </a:r>
            <a:endParaRPr/>
          </a:p>
        </p:txBody>
      </p:sp>
      <p:sp>
        <p:nvSpPr>
          <p:cNvPr id="220" name="Google Shape;220;p29"/>
          <p:cNvSpPr txBox="1"/>
          <p:nvPr>
            <p:ph idx="1" type="body"/>
          </p:nvPr>
        </p:nvSpPr>
        <p:spPr>
          <a:xfrm>
            <a:off x="173375" y="897200"/>
            <a:ext cx="8799000" cy="39276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346075" lvl="0" marL="457200" rtl="0" algn="l">
              <a:spcBef>
                <a:spcPts val="0"/>
              </a:spcBef>
              <a:spcAft>
                <a:spcPts val="0"/>
              </a:spcAft>
              <a:buClr>
                <a:schemeClr val="dk1"/>
              </a:buClr>
              <a:buSzPct val="100000"/>
              <a:buChar char="●"/>
            </a:pPr>
            <a:r>
              <a:rPr b="1" lang="ja" sz="2000">
                <a:solidFill>
                  <a:schemeClr val="dk1"/>
                </a:solidFill>
              </a:rPr>
              <a:t>アウトリーチ</a:t>
            </a:r>
            <a:endParaRPr b="1" sz="2000">
              <a:solidFill>
                <a:schemeClr val="dk1"/>
              </a:solidFill>
            </a:endParaRPr>
          </a:p>
          <a:p>
            <a:pPr indent="-369569" lvl="1" marL="914400" rtl="0" algn="l">
              <a:spcBef>
                <a:spcPts val="0"/>
              </a:spcBef>
              <a:spcAft>
                <a:spcPts val="0"/>
              </a:spcAft>
              <a:buClr>
                <a:schemeClr val="dk1"/>
              </a:buClr>
              <a:buSzPct val="133333"/>
              <a:buChar char="○"/>
            </a:pPr>
            <a:r>
              <a:rPr b="1" lang="ja" sz="1800">
                <a:solidFill>
                  <a:schemeClr val="dk1"/>
                </a:solidFill>
              </a:rPr>
              <a:t>多施策・多領域における事例から手段を整理する必要性</a:t>
            </a:r>
            <a:endParaRPr b="1" sz="1800">
              <a:solidFill>
                <a:schemeClr val="dk1"/>
              </a:solidFill>
            </a:endParaRPr>
          </a:p>
          <a:p>
            <a:pPr indent="-316706" lvl="2" marL="1371600" rtl="0" algn="l">
              <a:spcBef>
                <a:spcPts val="0"/>
              </a:spcBef>
              <a:spcAft>
                <a:spcPts val="0"/>
              </a:spcAft>
              <a:buClr>
                <a:schemeClr val="dk1"/>
              </a:buClr>
              <a:buSzPct val="100000"/>
              <a:buChar char="■"/>
            </a:pPr>
            <a:r>
              <a:rPr lang="ja" sz="1500">
                <a:solidFill>
                  <a:schemeClr val="dk1"/>
                </a:solidFill>
              </a:rPr>
              <a:t>生活困窮者自立支援法、</a:t>
            </a:r>
            <a:r>
              <a:rPr lang="ja" sz="1500">
                <a:solidFill>
                  <a:srgbClr val="202124"/>
                </a:solidFill>
                <a:highlight>
                  <a:srgbClr val="FFFFFF"/>
                </a:highlight>
              </a:rPr>
              <a:t>重層的支援体制整備事業</a:t>
            </a:r>
            <a:r>
              <a:rPr lang="ja" sz="1500">
                <a:solidFill>
                  <a:schemeClr val="dk1"/>
                </a:solidFill>
              </a:rPr>
              <a:t>、自殺対策、孤独孤立対策、こども家庭庁における施策など、あらゆる法・事業・施策において「アウトリーチ」の文言が出現する。</a:t>
            </a:r>
            <a:br>
              <a:rPr lang="ja" sz="1500">
                <a:solidFill>
                  <a:schemeClr val="dk1"/>
                </a:solidFill>
              </a:rPr>
            </a:br>
            <a:endParaRPr sz="1500">
              <a:solidFill>
                <a:schemeClr val="dk1"/>
              </a:solidFill>
            </a:endParaRPr>
          </a:p>
          <a:p>
            <a:pPr indent="-316706" lvl="2" marL="1371600" rtl="0" algn="l">
              <a:spcBef>
                <a:spcPts val="0"/>
              </a:spcBef>
              <a:spcAft>
                <a:spcPts val="0"/>
              </a:spcAft>
              <a:buClr>
                <a:schemeClr val="dk1"/>
              </a:buClr>
              <a:buSzPct val="100000"/>
              <a:buChar char="■"/>
            </a:pPr>
            <a:r>
              <a:rPr lang="ja" sz="1500">
                <a:solidFill>
                  <a:schemeClr val="dk1"/>
                </a:solidFill>
              </a:rPr>
              <a:t>「攻めの福祉」の展開は、⑴さまざまな社会システムから排除され・孤立している人・さまざまな理由で自身で助けを求めることが難しい人たちの発見、⑵アウトリーチ、⑶関係構築、⑷適切な支援制度やサービスへの接続を支える個別支援、であると考えられ、このプロセスにおいては、上記における実践の蓄積が存在する。それら蓄積を整理し、さまざまな支援機関・支援者がアクセスできるようにすること、実践を展開する上で必要な環境整備を行うことは、全国各地で”攻めの福祉”を展開する上で必要ではないか？</a:t>
            </a:r>
            <a:br>
              <a:rPr lang="ja" sz="1500">
                <a:solidFill>
                  <a:schemeClr val="dk1"/>
                </a:solidFill>
              </a:rPr>
            </a:br>
            <a:endParaRPr sz="1500">
              <a:solidFill>
                <a:schemeClr val="dk1"/>
              </a:solidFill>
            </a:endParaRPr>
          </a:p>
          <a:p>
            <a:pPr indent="-369569" lvl="1" marL="914400" rtl="0" algn="l">
              <a:spcBef>
                <a:spcPts val="0"/>
              </a:spcBef>
              <a:spcAft>
                <a:spcPts val="0"/>
              </a:spcAft>
              <a:buClr>
                <a:schemeClr val="dk1"/>
              </a:buClr>
              <a:buSzPct val="133333"/>
              <a:buChar char="○"/>
            </a:pPr>
            <a:r>
              <a:rPr b="1" lang="ja" sz="1800">
                <a:solidFill>
                  <a:schemeClr val="dk1"/>
                </a:solidFill>
              </a:rPr>
              <a:t>留意すべき点</a:t>
            </a:r>
            <a:endParaRPr sz="1600">
              <a:solidFill>
                <a:schemeClr val="dk1"/>
              </a:solidFill>
            </a:endParaRPr>
          </a:p>
          <a:p>
            <a:pPr indent="-322580" lvl="2" marL="1371600" rtl="0" algn="l">
              <a:lnSpc>
                <a:spcPct val="100000"/>
              </a:lnSpc>
              <a:spcBef>
                <a:spcPts val="0"/>
              </a:spcBef>
              <a:spcAft>
                <a:spcPts val="0"/>
              </a:spcAft>
              <a:buClr>
                <a:schemeClr val="dk1"/>
              </a:buClr>
              <a:buSzPct val="100000"/>
              <a:buChar char="■"/>
            </a:pPr>
            <a:r>
              <a:rPr lang="ja" sz="1600">
                <a:solidFill>
                  <a:srgbClr val="0F1419"/>
                </a:solidFill>
                <a:highlight>
                  <a:schemeClr val="lt1"/>
                </a:highlight>
                <a:latin typeface="Roboto"/>
                <a:ea typeface="Roboto"/>
                <a:cs typeface="Roboto"/>
                <a:sym typeface="Roboto"/>
              </a:rPr>
              <a:t>”攻めの福祉”と共に、攻めの福祉の発動を不要にする環境整備が重要</a:t>
            </a:r>
            <a:endParaRPr sz="1600">
              <a:solidFill>
                <a:schemeClr val="dk1"/>
              </a:solidFill>
            </a:endParaRPr>
          </a:p>
          <a:p>
            <a:pPr indent="-322580" lvl="2" marL="1371600" rtl="0" algn="l">
              <a:spcBef>
                <a:spcPts val="0"/>
              </a:spcBef>
              <a:spcAft>
                <a:spcPts val="0"/>
              </a:spcAft>
              <a:buClr>
                <a:schemeClr val="dk1"/>
              </a:buClr>
              <a:buSzPct val="100000"/>
              <a:buChar char="■"/>
            </a:pPr>
            <a:r>
              <a:rPr lang="ja" sz="1600">
                <a:solidFill>
                  <a:schemeClr val="dk1"/>
                </a:solidFill>
              </a:rPr>
              <a:t>アウトリーチは、一般的に侵襲性の高い支援方法であるため、対象となる方に対する敬意を持ち、慎重かつ、尊厳を傷つけない関わりを徹底しないと、関わりの入り口が再度閉まってしまう。アウトリーチには難しさがつきまとう。</a:t>
            </a:r>
            <a:endParaRPr sz="1600">
              <a:solidFill>
                <a:schemeClr val="dk1"/>
              </a:solidFill>
            </a:endParaRPr>
          </a:p>
        </p:txBody>
      </p:sp>
      <p:sp>
        <p:nvSpPr>
          <p:cNvPr id="221" name="Google Shape;221;p29"/>
          <p:cNvSpPr txBox="1"/>
          <p:nvPr>
            <p:ph idx="12" type="sldNum"/>
          </p:nvPr>
        </p:nvSpPr>
        <p:spPr>
          <a:xfrm>
            <a:off x="8798848" y="4862975"/>
            <a:ext cx="2853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type="title"/>
          </p:nvPr>
        </p:nvSpPr>
        <p:spPr>
          <a:xfrm>
            <a:off x="311700" y="235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3.</a:t>
            </a:r>
            <a:r>
              <a:rPr b="1" lang="ja" sz="2400"/>
              <a:t>課題解決の方向性-何ができるか/何をすべきか-⑥</a:t>
            </a:r>
            <a:endParaRPr b="1" sz="2400"/>
          </a:p>
          <a:p>
            <a:pPr indent="0" lvl="0" marL="0" rtl="0" algn="l">
              <a:spcBef>
                <a:spcPts val="0"/>
              </a:spcBef>
              <a:spcAft>
                <a:spcPts val="0"/>
              </a:spcAft>
              <a:buNone/>
            </a:pPr>
            <a:r>
              <a:t/>
            </a:r>
            <a:endParaRPr/>
          </a:p>
        </p:txBody>
      </p:sp>
      <p:sp>
        <p:nvSpPr>
          <p:cNvPr id="227" name="Google Shape;227;p30"/>
          <p:cNvSpPr txBox="1"/>
          <p:nvPr>
            <p:ph idx="1" type="body"/>
          </p:nvPr>
        </p:nvSpPr>
        <p:spPr>
          <a:xfrm>
            <a:off x="216600" y="859650"/>
            <a:ext cx="8615700" cy="41829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55000"/>
          </a:bodyPr>
          <a:lstStyle/>
          <a:p>
            <a:pPr indent="-346382" lvl="0" marL="457200" rtl="0" algn="l">
              <a:spcBef>
                <a:spcPts val="0"/>
              </a:spcBef>
              <a:spcAft>
                <a:spcPts val="0"/>
              </a:spcAft>
              <a:buClr>
                <a:schemeClr val="dk1"/>
              </a:buClr>
              <a:buSzPct val="100000"/>
              <a:buChar char="●"/>
            </a:pPr>
            <a:r>
              <a:rPr b="1" lang="ja" sz="3372">
                <a:solidFill>
                  <a:schemeClr val="dk1"/>
                </a:solidFill>
              </a:rPr>
              <a:t>伴走支援</a:t>
            </a:r>
            <a:endParaRPr b="1" sz="3372">
              <a:solidFill>
                <a:schemeClr val="dk1"/>
              </a:solidFill>
            </a:endParaRPr>
          </a:p>
          <a:p>
            <a:pPr indent="-349495" lvl="1" marL="914400" rtl="0" algn="l">
              <a:spcBef>
                <a:spcPts val="0"/>
              </a:spcBef>
              <a:spcAft>
                <a:spcPts val="0"/>
              </a:spcAft>
              <a:buClr>
                <a:schemeClr val="dk1"/>
              </a:buClr>
              <a:buSzPct val="120967"/>
              <a:buChar char="○"/>
            </a:pPr>
            <a:r>
              <a:rPr b="1" lang="ja" sz="2861">
                <a:solidFill>
                  <a:schemeClr val="dk1"/>
                </a:solidFill>
              </a:rPr>
              <a:t>制度利用申請プロセスを支える人的整備</a:t>
            </a:r>
            <a:endParaRPr b="1" sz="2861">
              <a:solidFill>
                <a:schemeClr val="dk1"/>
              </a:solidFill>
            </a:endParaRPr>
          </a:p>
          <a:p>
            <a:pPr indent="-331693" lvl="2" marL="1371600" rtl="0" algn="l">
              <a:lnSpc>
                <a:spcPct val="115000"/>
              </a:lnSpc>
              <a:spcBef>
                <a:spcPts val="0"/>
              </a:spcBef>
              <a:spcAft>
                <a:spcPts val="0"/>
              </a:spcAft>
              <a:buClr>
                <a:schemeClr val="dk1"/>
              </a:buClr>
              <a:buSzPct val="131085"/>
              <a:buChar char="■"/>
            </a:pPr>
            <a:r>
              <a:rPr lang="ja" sz="2251">
                <a:solidFill>
                  <a:srgbClr val="222222"/>
                </a:solidFill>
                <a:latin typeface="Meiryo"/>
                <a:ea typeface="Meiryo"/>
                <a:cs typeface="Meiryo"/>
                <a:sym typeface="Meiryo"/>
              </a:rPr>
              <a:t>NPOや弁護士など、利用申請前からのプロセスを支える資源には地域間格差がある</a:t>
            </a:r>
            <a:endParaRPr sz="2251">
              <a:solidFill>
                <a:srgbClr val="222222"/>
              </a:solidFill>
              <a:latin typeface="Meiryo"/>
              <a:ea typeface="Meiryo"/>
              <a:cs typeface="Meiryo"/>
              <a:sym typeface="Meiryo"/>
            </a:endParaRPr>
          </a:p>
          <a:p>
            <a:pPr indent="-331693" lvl="2" marL="1371600" rtl="0" algn="l">
              <a:lnSpc>
                <a:spcPct val="115000"/>
              </a:lnSpc>
              <a:spcBef>
                <a:spcPts val="0"/>
              </a:spcBef>
              <a:spcAft>
                <a:spcPts val="0"/>
              </a:spcAft>
              <a:buClr>
                <a:schemeClr val="dk1"/>
              </a:buClr>
              <a:buSzPct val="131085"/>
              <a:buChar char="■"/>
            </a:pPr>
            <a:r>
              <a:rPr lang="ja" sz="2251">
                <a:solidFill>
                  <a:srgbClr val="222222"/>
                </a:solidFill>
                <a:latin typeface="Meiryo"/>
                <a:ea typeface="Meiryo"/>
                <a:cs typeface="Meiryo"/>
                <a:sym typeface="Meiryo"/>
              </a:rPr>
              <a:t>公的な資源</a:t>
            </a:r>
            <a:endParaRPr sz="2251">
              <a:solidFill>
                <a:srgbClr val="222222"/>
              </a:solidFill>
              <a:latin typeface="Meiryo"/>
              <a:ea typeface="Meiryo"/>
              <a:cs typeface="Meiryo"/>
              <a:sym typeface="Meiryo"/>
            </a:endParaRPr>
          </a:p>
          <a:p>
            <a:pPr indent="-331693" lvl="3" marL="1828800" rtl="0" algn="l">
              <a:lnSpc>
                <a:spcPct val="115000"/>
              </a:lnSpc>
              <a:spcBef>
                <a:spcPts val="0"/>
              </a:spcBef>
              <a:spcAft>
                <a:spcPts val="0"/>
              </a:spcAft>
              <a:buClr>
                <a:schemeClr val="dk1"/>
              </a:buClr>
              <a:buSzPct val="131085"/>
              <a:buChar char="●"/>
            </a:pPr>
            <a:r>
              <a:rPr i="1" lang="ja" sz="2251">
                <a:solidFill>
                  <a:srgbClr val="222222"/>
                </a:solidFill>
                <a:latin typeface="Meiryo"/>
                <a:ea typeface="Meiryo"/>
                <a:cs typeface="Meiryo"/>
                <a:sym typeface="Meiryo"/>
              </a:rPr>
              <a:t>例）こども家庭庁では妊婦や子育て家庭への支援のため、「伴走型相談支援」を推進</a:t>
            </a:r>
            <a:endParaRPr i="1" sz="2251">
              <a:solidFill>
                <a:srgbClr val="222222"/>
              </a:solidFill>
              <a:latin typeface="Meiryo"/>
              <a:ea typeface="Meiryo"/>
              <a:cs typeface="Meiryo"/>
              <a:sym typeface="Meiryo"/>
            </a:endParaRPr>
          </a:p>
          <a:p>
            <a:pPr indent="-331693" lvl="4" marL="2286000" rtl="0" algn="l">
              <a:lnSpc>
                <a:spcPct val="115000"/>
              </a:lnSpc>
              <a:spcBef>
                <a:spcPts val="0"/>
              </a:spcBef>
              <a:spcAft>
                <a:spcPts val="0"/>
              </a:spcAft>
              <a:buClr>
                <a:schemeClr val="dk1"/>
              </a:buClr>
              <a:buSzPct val="131085"/>
              <a:buChar char="○"/>
            </a:pPr>
            <a:r>
              <a:rPr i="1" lang="ja" sz="2251">
                <a:solidFill>
                  <a:srgbClr val="222222"/>
                </a:solidFill>
                <a:latin typeface="Meiryo"/>
                <a:ea typeface="Meiryo"/>
                <a:cs typeface="Meiryo"/>
                <a:sym typeface="Meiryo"/>
              </a:rPr>
              <a:t>出産・育児の見通しを一緒に立てるため、お近くの相談機関で、（1）妊娠届出時、</a:t>
            </a:r>
            <a:br>
              <a:rPr i="1" lang="ja" sz="2251">
                <a:solidFill>
                  <a:srgbClr val="222222"/>
                </a:solidFill>
                <a:latin typeface="Meiryo"/>
                <a:ea typeface="Meiryo"/>
                <a:cs typeface="Meiryo"/>
                <a:sym typeface="Meiryo"/>
              </a:rPr>
            </a:br>
            <a:r>
              <a:rPr i="1" lang="ja" sz="2251">
                <a:solidFill>
                  <a:srgbClr val="222222"/>
                </a:solidFill>
                <a:latin typeface="Meiryo"/>
                <a:ea typeface="Meiryo"/>
                <a:cs typeface="Meiryo"/>
                <a:sym typeface="Meiryo"/>
              </a:rPr>
              <a:t>（2）妊娠8か月頃、（3）出産後の3回、対面や、SNS・アプリ等を活用したオンラインの方法により面談を行います。1回目と3回目の面談を受けたら、合計10万円相当のギフトがもらえます。</a:t>
            </a:r>
            <a:br>
              <a:rPr i="1" lang="ja" sz="2251">
                <a:solidFill>
                  <a:srgbClr val="222222"/>
                </a:solidFill>
                <a:latin typeface="Meiryo"/>
                <a:ea typeface="Meiryo"/>
                <a:cs typeface="Meiryo"/>
                <a:sym typeface="Meiryo"/>
              </a:rPr>
            </a:br>
            <a:endParaRPr i="1" sz="2251">
              <a:solidFill>
                <a:srgbClr val="222222"/>
              </a:solidFill>
              <a:latin typeface="Meiryo"/>
              <a:ea typeface="Meiryo"/>
              <a:cs typeface="Meiryo"/>
              <a:sym typeface="Meiryo"/>
            </a:endParaRPr>
          </a:p>
          <a:p>
            <a:pPr indent="-349495" lvl="1" marL="914400" rtl="0" algn="l">
              <a:spcBef>
                <a:spcPts val="0"/>
              </a:spcBef>
              <a:spcAft>
                <a:spcPts val="0"/>
              </a:spcAft>
              <a:buClr>
                <a:schemeClr val="dk1"/>
              </a:buClr>
              <a:buSzPct val="120967"/>
              <a:buChar char="○"/>
            </a:pPr>
            <a:r>
              <a:rPr b="1" lang="ja" sz="2861">
                <a:solidFill>
                  <a:schemeClr val="dk1"/>
                </a:solidFill>
              </a:rPr>
              <a:t>公助へのアクセスを支える共助</a:t>
            </a:r>
            <a:endParaRPr b="1" sz="2861">
              <a:solidFill>
                <a:schemeClr val="dk1"/>
              </a:solidFill>
            </a:endParaRPr>
          </a:p>
          <a:p>
            <a:pPr indent="-313508" lvl="2" marL="1371600" rtl="0" algn="l">
              <a:spcBef>
                <a:spcPts val="0"/>
              </a:spcBef>
              <a:spcAft>
                <a:spcPts val="0"/>
              </a:spcAft>
              <a:buClr>
                <a:schemeClr val="dk1"/>
              </a:buClr>
              <a:buSzPct val="100000"/>
              <a:buChar char="■"/>
            </a:pPr>
            <a:r>
              <a:rPr lang="ja" sz="2431">
                <a:solidFill>
                  <a:schemeClr val="dk1"/>
                </a:solidFill>
              </a:rPr>
              <a:t>顔の知っている、自分信頼を置いている身近な人から、「こういった制度・窓口」があるよと声をかけてもらうことが制度利用や相談の後押しになることもある。</a:t>
            </a:r>
            <a:endParaRPr sz="2431">
              <a:solidFill>
                <a:schemeClr val="dk1"/>
              </a:solidFill>
            </a:endParaRPr>
          </a:p>
          <a:p>
            <a:pPr indent="-313508" lvl="2" marL="1371600" rtl="0" algn="l">
              <a:spcBef>
                <a:spcPts val="0"/>
              </a:spcBef>
              <a:spcAft>
                <a:spcPts val="0"/>
              </a:spcAft>
              <a:buClr>
                <a:schemeClr val="dk1"/>
              </a:buClr>
              <a:buSzPct val="100000"/>
              <a:buChar char="■"/>
            </a:pPr>
            <a:r>
              <a:rPr lang="ja" sz="2431">
                <a:solidFill>
                  <a:schemeClr val="dk1"/>
                </a:solidFill>
              </a:rPr>
              <a:t>制度や窓口の知識を持っていることで、勇気を持って身近な他者に声をかけることができる人が増えるのではないか？</a:t>
            </a:r>
            <a:endParaRPr sz="1200">
              <a:solidFill>
                <a:schemeClr val="dk1"/>
              </a:solidFill>
            </a:endParaRPr>
          </a:p>
        </p:txBody>
      </p:sp>
      <p:sp>
        <p:nvSpPr>
          <p:cNvPr id="228" name="Google Shape;228;p30"/>
          <p:cNvSpPr txBox="1"/>
          <p:nvPr>
            <p:ph idx="12" type="sldNum"/>
          </p:nvPr>
        </p:nvSpPr>
        <p:spPr>
          <a:xfrm>
            <a:off x="8798848" y="4862975"/>
            <a:ext cx="2853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title"/>
          </p:nvPr>
        </p:nvSpPr>
        <p:spPr>
          <a:xfrm>
            <a:off x="311700" y="766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ja" sz="2020"/>
              <a:t>まとめ</a:t>
            </a:r>
            <a:endParaRPr b="1" sz="2020"/>
          </a:p>
        </p:txBody>
      </p:sp>
      <p:sp>
        <p:nvSpPr>
          <p:cNvPr id="234" name="Google Shape;234;p31"/>
          <p:cNvSpPr txBox="1"/>
          <p:nvPr>
            <p:ph idx="1" type="body"/>
          </p:nvPr>
        </p:nvSpPr>
        <p:spPr>
          <a:xfrm>
            <a:off x="311700" y="541700"/>
            <a:ext cx="8520600" cy="4482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ja" sz="1400">
                <a:solidFill>
                  <a:schemeClr val="dk1"/>
                </a:solidFill>
                <a:highlight>
                  <a:schemeClr val="lt1"/>
                </a:highlight>
              </a:rPr>
              <a:t>権利の問題＞＞＞申請手続きの問題</a:t>
            </a:r>
            <a:endParaRPr sz="1400">
              <a:solidFill>
                <a:schemeClr val="dk1"/>
              </a:solidFill>
              <a:highlight>
                <a:schemeClr val="lt1"/>
              </a:highlight>
            </a:endParaRPr>
          </a:p>
          <a:p>
            <a:pPr indent="-317500" lvl="1" marL="914400" rtl="0" algn="l">
              <a:spcBef>
                <a:spcPts val="0"/>
              </a:spcBef>
              <a:spcAft>
                <a:spcPts val="0"/>
              </a:spcAft>
              <a:buClr>
                <a:srgbClr val="0F1419"/>
              </a:buClr>
              <a:buSzPts val="1400"/>
              <a:buFont typeface="Roboto"/>
              <a:buChar char="○"/>
            </a:pPr>
            <a:r>
              <a:rPr lang="ja">
                <a:solidFill>
                  <a:srgbClr val="0F1419"/>
                </a:solidFill>
                <a:highlight>
                  <a:schemeClr val="lt1"/>
                </a:highlight>
                <a:latin typeface="Roboto"/>
                <a:ea typeface="Roboto"/>
                <a:cs typeface="Roboto"/>
                <a:sym typeface="Roboto"/>
              </a:rPr>
              <a:t>攻めの福祉の重要性と共に、攻めの福祉の発動を不要にする環境整備が重要</a:t>
            </a:r>
            <a:endParaRPr>
              <a:solidFill>
                <a:schemeClr val="dk1"/>
              </a:solidFill>
              <a:highlight>
                <a:schemeClr val="lt1"/>
              </a:highlight>
            </a:endParaRPr>
          </a:p>
          <a:p>
            <a:pPr indent="-317500" lvl="1" marL="914400" rtl="0" algn="l">
              <a:spcBef>
                <a:spcPts val="0"/>
              </a:spcBef>
              <a:spcAft>
                <a:spcPts val="0"/>
              </a:spcAft>
              <a:buClr>
                <a:schemeClr val="dk1"/>
              </a:buClr>
              <a:buSzPts val="1400"/>
              <a:buChar char="○"/>
            </a:pPr>
            <a:r>
              <a:rPr lang="ja">
                <a:solidFill>
                  <a:schemeClr val="dk1"/>
                </a:solidFill>
                <a:highlight>
                  <a:schemeClr val="lt1"/>
                </a:highlight>
              </a:rPr>
              <a:t>申請する権利の行使を阻む構造、権利行使を支える施策の乏しさに焦点を当てる</a:t>
            </a:r>
            <a:br>
              <a:rPr lang="ja">
                <a:solidFill>
                  <a:schemeClr val="dk1"/>
                </a:solidFill>
                <a:highlight>
                  <a:schemeClr val="lt1"/>
                </a:highlight>
              </a:rPr>
            </a:br>
            <a:endParaRPr>
              <a:solidFill>
                <a:schemeClr val="dk1"/>
              </a:solidFill>
              <a:highlight>
                <a:schemeClr val="lt1"/>
              </a:highlight>
            </a:endParaRPr>
          </a:p>
          <a:p>
            <a:pPr indent="-317500" lvl="0" marL="457200" rtl="0" algn="l">
              <a:spcBef>
                <a:spcPts val="0"/>
              </a:spcBef>
              <a:spcAft>
                <a:spcPts val="0"/>
              </a:spcAft>
              <a:buClr>
                <a:schemeClr val="dk1"/>
              </a:buClr>
              <a:buSzPts val="1400"/>
              <a:buChar char="●"/>
            </a:pPr>
            <a:r>
              <a:rPr lang="ja" sz="1400">
                <a:solidFill>
                  <a:schemeClr val="dk1"/>
                </a:solidFill>
                <a:highlight>
                  <a:schemeClr val="lt1"/>
                </a:highlight>
              </a:rPr>
              <a:t>制度利用を阻む要因</a:t>
            </a:r>
            <a:endParaRPr sz="1400">
              <a:solidFill>
                <a:schemeClr val="dk1"/>
              </a:solidFill>
              <a:highlight>
                <a:schemeClr val="lt1"/>
              </a:highlight>
            </a:endParaRPr>
          </a:p>
          <a:p>
            <a:pPr indent="-317500" lvl="1" marL="914400" rtl="0" algn="l">
              <a:spcBef>
                <a:spcPts val="0"/>
              </a:spcBef>
              <a:spcAft>
                <a:spcPts val="0"/>
              </a:spcAft>
              <a:buClr>
                <a:schemeClr val="dk1"/>
              </a:buClr>
              <a:buSzPts val="1400"/>
              <a:buChar char="○"/>
            </a:pPr>
            <a:r>
              <a:rPr lang="ja">
                <a:solidFill>
                  <a:schemeClr val="dk1"/>
                </a:solidFill>
                <a:highlight>
                  <a:schemeClr val="lt1"/>
                </a:highlight>
              </a:rPr>
              <a:t>①-申請プロセスにおける障壁-</a:t>
            </a:r>
            <a:endParaRPr>
              <a:solidFill>
                <a:schemeClr val="dk1"/>
              </a:solidFill>
              <a:highlight>
                <a:schemeClr val="lt1"/>
              </a:highlight>
            </a:endParaRPr>
          </a:p>
          <a:p>
            <a:pPr indent="-317500" lvl="1" marL="914400" rtl="0" algn="l">
              <a:spcBef>
                <a:spcPts val="0"/>
              </a:spcBef>
              <a:spcAft>
                <a:spcPts val="0"/>
              </a:spcAft>
              <a:buClr>
                <a:schemeClr val="dk1"/>
              </a:buClr>
              <a:buSzPts val="1400"/>
              <a:buChar char="○"/>
            </a:pPr>
            <a:r>
              <a:rPr lang="ja">
                <a:solidFill>
                  <a:schemeClr val="dk1"/>
                </a:solidFill>
                <a:highlight>
                  <a:schemeClr val="lt1"/>
                </a:highlight>
              </a:rPr>
              <a:t>②-言語的排除とスティグマ-</a:t>
            </a:r>
            <a:endParaRPr>
              <a:solidFill>
                <a:schemeClr val="dk1"/>
              </a:solidFill>
              <a:highlight>
                <a:schemeClr val="lt1"/>
              </a:highlight>
            </a:endParaRPr>
          </a:p>
          <a:p>
            <a:pPr indent="-317500" lvl="1" marL="914400" rtl="0" algn="l">
              <a:spcBef>
                <a:spcPts val="0"/>
              </a:spcBef>
              <a:spcAft>
                <a:spcPts val="0"/>
              </a:spcAft>
              <a:buClr>
                <a:schemeClr val="dk1"/>
              </a:buClr>
              <a:buSzPts val="1400"/>
              <a:buChar char="○"/>
            </a:pPr>
            <a:r>
              <a:rPr lang="ja">
                <a:solidFill>
                  <a:schemeClr val="dk1"/>
                </a:solidFill>
                <a:highlight>
                  <a:schemeClr val="lt1"/>
                </a:highlight>
              </a:rPr>
              <a:t>③-権利行使と尊厳のトレードオフ-</a:t>
            </a:r>
            <a:br>
              <a:rPr lang="ja">
                <a:solidFill>
                  <a:schemeClr val="dk1"/>
                </a:solidFill>
                <a:highlight>
                  <a:schemeClr val="lt1"/>
                </a:highlight>
              </a:rPr>
            </a:br>
            <a:endParaRPr>
              <a:solidFill>
                <a:schemeClr val="dk1"/>
              </a:solidFill>
              <a:highlight>
                <a:schemeClr val="lt1"/>
              </a:highlight>
            </a:endParaRPr>
          </a:p>
          <a:p>
            <a:pPr indent="-317500" lvl="0" marL="457200" rtl="0" algn="l">
              <a:lnSpc>
                <a:spcPct val="100000"/>
              </a:lnSpc>
              <a:spcBef>
                <a:spcPts val="0"/>
              </a:spcBef>
              <a:spcAft>
                <a:spcPts val="0"/>
              </a:spcAft>
              <a:buClr>
                <a:schemeClr val="dk1"/>
              </a:buClr>
              <a:buSzPts val="1400"/>
              <a:buChar char="●"/>
            </a:pPr>
            <a:r>
              <a:rPr lang="ja" sz="1400">
                <a:solidFill>
                  <a:schemeClr val="dk1"/>
                </a:solidFill>
              </a:rPr>
              <a:t>課題解決の方向性-何ができるか/何をすべきか</a:t>
            </a:r>
            <a:endParaRPr sz="1400">
              <a:solidFill>
                <a:schemeClr val="dk1"/>
              </a:solidFill>
            </a:endParaRPr>
          </a:p>
          <a:p>
            <a:pPr indent="-317500" lvl="1" marL="914400" rtl="0" algn="l">
              <a:spcBef>
                <a:spcPts val="0"/>
              </a:spcBef>
              <a:spcAft>
                <a:spcPts val="0"/>
              </a:spcAft>
              <a:buClr>
                <a:schemeClr val="dk1"/>
              </a:buClr>
              <a:buSzPts val="1400"/>
              <a:buChar char="○"/>
            </a:pPr>
            <a:r>
              <a:rPr lang="ja">
                <a:solidFill>
                  <a:schemeClr val="dk1"/>
                </a:solidFill>
              </a:rPr>
              <a:t>申請プロセス毎の施策</a:t>
            </a:r>
            <a:endParaRPr>
              <a:solidFill>
                <a:schemeClr val="dk1"/>
              </a:solidFill>
            </a:endParaRPr>
          </a:p>
          <a:p>
            <a:pPr indent="-317500" lvl="2" marL="1371600" rtl="0" algn="l">
              <a:spcBef>
                <a:spcPts val="0"/>
              </a:spcBef>
              <a:spcAft>
                <a:spcPts val="0"/>
              </a:spcAft>
              <a:buClr>
                <a:schemeClr val="dk1"/>
              </a:buClr>
              <a:buSzPts val="1400"/>
              <a:buChar char="■"/>
            </a:pPr>
            <a:r>
              <a:rPr lang="ja">
                <a:solidFill>
                  <a:schemeClr val="dk1"/>
                </a:solidFill>
              </a:rPr>
              <a:t>国や自治体にしかできないこと</a:t>
            </a:r>
            <a:endParaRPr>
              <a:solidFill>
                <a:schemeClr val="dk1"/>
              </a:solidFill>
            </a:endParaRPr>
          </a:p>
          <a:p>
            <a:pPr indent="-317500" lvl="2" marL="1371600" rtl="0" algn="l">
              <a:spcBef>
                <a:spcPts val="0"/>
              </a:spcBef>
              <a:spcAft>
                <a:spcPts val="0"/>
              </a:spcAft>
              <a:buClr>
                <a:schemeClr val="dk1"/>
              </a:buClr>
              <a:buSzPts val="1400"/>
              <a:buChar char="■"/>
            </a:pPr>
            <a:r>
              <a:rPr lang="ja">
                <a:solidFill>
                  <a:schemeClr val="dk1"/>
                </a:solidFill>
              </a:rPr>
              <a:t>国や自治体以外</a:t>
            </a:r>
            <a:endParaRPr>
              <a:solidFill>
                <a:schemeClr val="dk1"/>
              </a:solidFill>
            </a:endParaRPr>
          </a:p>
          <a:p>
            <a:pPr indent="-317500" lvl="1" marL="914400" rtl="0" algn="l">
              <a:spcBef>
                <a:spcPts val="0"/>
              </a:spcBef>
              <a:spcAft>
                <a:spcPts val="0"/>
              </a:spcAft>
              <a:buClr>
                <a:schemeClr val="dk1"/>
              </a:buClr>
              <a:buSzPts val="1400"/>
              <a:buChar char="○"/>
            </a:pPr>
            <a:r>
              <a:rPr lang="ja">
                <a:solidFill>
                  <a:schemeClr val="dk1"/>
                </a:solidFill>
              </a:rPr>
              <a:t>言語的排除とスティグマへの対抗</a:t>
            </a:r>
            <a:endParaRPr>
              <a:solidFill>
                <a:schemeClr val="dk1"/>
              </a:solidFill>
            </a:endParaRPr>
          </a:p>
          <a:p>
            <a:pPr indent="-317500" lvl="1" marL="914400" rtl="0" algn="l">
              <a:spcBef>
                <a:spcPts val="0"/>
              </a:spcBef>
              <a:spcAft>
                <a:spcPts val="0"/>
              </a:spcAft>
              <a:buClr>
                <a:schemeClr val="dk1"/>
              </a:buClr>
              <a:buSzPts val="1400"/>
              <a:buChar char="○"/>
            </a:pPr>
            <a:r>
              <a:rPr lang="ja">
                <a:solidFill>
                  <a:schemeClr val="dk1"/>
                </a:solidFill>
              </a:rPr>
              <a:t>権利行使と尊厳のトレードオフへの対応</a:t>
            </a:r>
            <a:endParaRPr>
              <a:solidFill>
                <a:schemeClr val="dk1"/>
              </a:solidFill>
            </a:endParaRPr>
          </a:p>
          <a:p>
            <a:pPr indent="-317500" lvl="1" marL="914400" rtl="0" algn="l">
              <a:spcBef>
                <a:spcPts val="0"/>
              </a:spcBef>
              <a:spcAft>
                <a:spcPts val="0"/>
              </a:spcAft>
              <a:buClr>
                <a:schemeClr val="dk1"/>
              </a:buClr>
              <a:buSzPts val="1400"/>
              <a:buChar char="○"/>
            </a:pPr>
            <a:r>
              <a:rPr lang="ja">
                <a:solidFill>
                  <a:schemeClr val="dk1"/>
                </a:solidFill>
              </a:rPr>
              <a:t>プッシュ型</a:t>
            </a:r>
            <a:endParaRPr>
              <a:solidFill>
                <a:schemeClr val="dk1"/>
              </a:solidFill>
            </a:endParaRPr>
          </a:p>
          <a:p>
            <a:pPr indent="-317500" lvl="1" marL="914400" rtl="0" algn="l">
              <a:spcBef>
                <a:spcPts val="0"/>
              </a:spcBef>
              <a:spcAft>
                <a:spcPts val="0"/>
              </a:spcAft>
              <a:buClr>
                <a:schemeClr val="dk1"/>
              </a:buClr>
              <a:buSzPts val="1400"/>
              <a:buChar char="○"/>
            </a:pPr>
            <a:r>
              <a:rPr lang="ja">
                <a:solidFill>
                  <a:schemeClr val="dk1"/>
                </a:solidFill>
              </a:rPr>
              <a:t>アウトリーチ</a:t>
            </a:r>
            <a:endParaRPr>
              <a:solidFill>
                <a:schemeClr val="dk1"/>
              </a:solidFill>
            </a:endParaRPr>
          </a:p>
          <a:p>
            <a:pPr indent="-317500" lvl="1" marL="914400" rtl="0" algn="l">
              <a:spcBef>
                <a:spcPts val="0"/>
              </a:spcBef>
              <a:spcAft>
                <a:spcPts val="0"/>
              </a:spcAft>
              <a:buClr>
                <a:schemeClr val="dk1"/>
              </a:buClr>
              <a:buSzPts val="1400"/>
              <a:buChar char="○"/>
            </a:pPr>
            <a:r>
              <a:rPr lang="ja">
                <a:solidFill>
                  <a:schemeClr val="dk1"/>
                </a:solidFill>
              </a:rPr>
              <a:t>伴走支援</a:t>
            </a:r>
            <a:endParaRPr>
              <a:solidFill>
                <a:schemeClr val="dk1"/>
              </a:solidFill>
            </a:endParaRPr>
          </a:p>
          <a:p>
            <a:pPr indent="0" lvl="0" marL="457200" rtl="0" algn="l">
              <a:spcBef>
                <a:spcPts val="0"/>
              </a:spcBef>
              <a:spcAft>
                <a:spcPts val="0"/>
              </a:spcAft>
              <a:buNone/>
            </a:pPr>
            <a:r>
              <a:t/>
            </a:r>
            <a:endParaRPr b="1" sz="1300">
              <a:solidFill>
                <a:schemeClr val="dk1"/>
              </a:solidFill>
              <a:highlight>
                <a:schemeClr val="lt1"/>
              </a:highlight>
            </a:endParaRPr>
          </a:p>
        </p:txBody>
      </p:sp>
      <p:sp>
        <p:nvSpPr>
          <p:cNvPr id="235" name="Google Shape;235;p31"/>
          <p:cNvSpPr txBox="1"/>
          <p:nvPr>
            <p:ph idx="12" type="sldNum"/>
          </p:nvPr>
        </p:nvSpPr>
        <p:spPr>
          <a:xfrm>
            <a:off x="8798848" y="4862975"/>
            <a:ext cx="2853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idx="12" type="sldNum"/>
          </p:nvPr>
        </p:nvSpPr>
        <p:spPr>
          <a:xfrm>
            <a:off x="8838762" y="4862965"/>
            <a:ext cx="245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
        <p:nvSpPr>
          <p:cNvPr id="64" name="Google Shape;64;p14"/>
          <p:cNvSpPr txBox="1"/>
          <p:nvPr/>
        </p:nvSpPr>
        <p:spPr>
          <a:xfrm>
            <a:off x="132925" y="4"/>
            <a:ext cx="8229600" cy="744900"/>
          </a:xfrm>
          <a:prstGeom prst="rect">
            <a:avLst/>
          </a:prstGeom>
          <a:noFill/>
          <a:ln>
            <a:noFill/>
          </a:ln>
        </p:spPr>
        <p:txBody>
          <a:bodyPr anchorCtr="0" anchor="ctr" bIns="45675" lIns="45675" spcFirstLastPara="1" rIns="45675" wrap="square" tIns="45675">
            <a:normAutofit/>
          </a:bodyPr>
          <a:lstStyle/>
          <a:p>
            <a:pPr indent="0" lvl="0" marL="0" rtl="0" algn="l">
              <a:spcBef>
                <a:spcPts val="0"/>
              </a:spcBef>
              <a:spcAft>
                <a:spcPts val="0"/>
              </a:spcAft>
              <a:buNone/>
            </a:pPr>
            <a:r>
              <a:rPr b="1" lang="ja" sz="2400">
                <a:solidFill>
                  <a:schemeClr val="dk1"/>
                </a:solidFill>
              </a:rPr>
              <a:t>はじめに -自己紹介・活動紹介等-</a:t>
            </a:r>
            <a:endParaRPr b="1" sz="2400">
              <a:solidFill>
                <a:srgbClr val="000000"/>
              </a:solidFill>
            </a:endParaRPr>
          </a:p>
        </p:txBody>
      </p:sp>
      <p:sp>
        <p:nvSpPr>
          <p:cNvPr id="65" name="Google Shape;65;p14"/>
          <p:cNvSpPr txBox="1"/>
          <p:nvPr/>
        </p:nvSpPr>
        <p:spPr>
          <a:xfrm>
            <a:off x="132900" y="831300"/>
            <a:ext cx="8878200" cy="969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ja" sz="1200">
                <a:solidFill>
                  <a:srgbClr val="000000"/>
                </a:solidFill>
                <a:highlight>
                  <a:srgbClr val="FFFFFF"/>
                </a:highlight>
              </a:rPr>
              <a:t>横山北斗</a:t>
            </a:r>
            <a:endParaRPr sz="1200">
              <a:solidFill>
                <a:srgbClr val="000000"/>
              </a:solidFill>
              <a:highlight>
                <a:srgbClr val="FFFFFF"/>
              </a:highlight>
            </a:endParaRPr>
          </a:p>
          <a:p>
            <a:pPr indent="-311150" lvl="0" marL="457200" rtl="0" algn="l">
              <a:spcBef>
                <a:spcPts val="0"/>
              </a:spcBef>
              <a:spcAft>
                <a:spcPts val="0"/>
              </a:spcAft>
              <a:buClr>
                <a:srgbClr val="000000"/>
              </a:buClr>
              <a:buSzPts val="1300"/>
              <a:buChar char="●"/>
            </a:pPr>
            <a:r>
              <a:rPr lang="ja" sz="1300">
                <a:solidFill>
                  <a:srgbClr val="000000"/>
                </a:solidFill>
                <a:highlight>
                  <a:srgbClr val="FFFFFF"/>
                </a:highlight>
              </a:rPr>
              <a:t>社会福祉士.社会福祉学修士</a:t>
            </a:r>
            <a:endParaRPr sz="1300">
              <a:solidFill>
                <a:srgbClr val="000000"/>
              </a:solidFill>
              <a:highlight>
                <a:srgbClr val="FFFFFF"/>
              </a:highlight>
            </a:endParaRPr>
          </a:p>
          <a:p>
            <a:pPr indent="-311150" lvl="0" marL="457200" rtl="0" algn="l">
              <a:spcBef>
                <a:spcPts val="0"/>
              </a:spcBef>
              <a:spcAft>
                <a:spcPts val="0"/>
              </a:spcAft>
              <a:buSzPts val="1300"/>
              <a:buChar char="●"/>
            </a:pPr>
            <a:r>
              <a:rPr lang="ja" sz="1300">
                <a:solidFill>
                  <a:srgbClr val="000000"/>
                </a:solidFill>
                <a:highlight>
                  <a:srgbClr val="FFFFFF"/>
                </a:highlight>
              </a:rPr>
              <a:t>NPO法人Social Change Agency（東京都文京区） 代表理事 </a:t>
            </a:r>
            <a:r>
              <a:rPr lang="ja" sz="1300">
                <a:highlight>
                  <a:srgbClr val="FFFFFF"/>
                </a:highlight>
              </a:rPr>
              <a:t>/ </a:t>
            </a:r>
            <a:r>
              <a:rPr lang="ja" sz="1300">
                <a:solidFill>
                  <a:srgbClr val="000000"/>
                </a:solidFill>
                <a:highlight>
                  <a:srgbClr val="FFFFFF"/>
                </a:highlight>
              </a:rPr>
              <a:t>ポスト申請主義を考える会 代表</a:t>
            </a:r>
            <a:endParaRPr sz="1300">
              <a:solidFill>
                <a:srgbClr val="000000"/>
              </a:solidFill>
              <a:highlight>
                <a:srgbClr val="FFFFFF"/>
              </a:highlight>
            </a:endParaRPr>
          </a:p>
          <a:p>
            <a:pPr indent="-311150" lvl="0" marL="457200" rtl="0" algn="l">
              <a:spcBef>
                <a:spcPts val="0"/>
              </a:spcBef>
              <a:spcAft>
                <a:spcPts val="0"/>
              </a:spcAft>
              <a:buSzPts val="1300"/>
              <a:buChar char="●"/>
            </a:pPr>
            <a:r>
              <a:rPr lang="ja" sz="1300">
                <a:solidFill>
                  <a:srgbClr val="000000"/>
                </a:solidFill>
                <a:highlight>
                  <a:srgbClr val="FFFFFF"/>
                </a:highlight>
              </a:rPr>
              <a:t>医療機関にて患者家族への相談援助業務に従事</a:t>
            </a:r>
            <a:r>
              <a:rPr lang="ja" sz="1300">
                <a:highlight>
                  <a:srgbClr val="FFFFFF"/>
                </a:highlight>
              </a:rPr>
              <a:t>したのち、</a:t>
            </a:r>
            <a:r>
              <a:rPr lang="ja" sz="1300">
                <a:solidFill>
                  <a:srgbClr val="000000"/>
                </a:solidFill>
                <a:highlight>
                  <a:srgbClr val="FFFFFF"/>
                </a:highlight>
              </a:rPr>
              <a:t>NPO法人を設立</a:t>
            </a:r>
            <a:r>
              <a:rPr lang="ja" sz="1300">
                <a:highlight>
                  <a:srgbClr val="FFFFFF"/>
                </a:highlight>
              </a:rPr>
              <a:t>（</a:t>
            </a:r>
            <a:r>
              <a:rPr lang="ja" sz="1300">
                <a:solidFill>
                  <a:schemeClr val="dk1"/>
                </a:solidFill>
                <a:highlight>
                  <a:schemeClr val="lt1"/>
                </a:highlight>
              </a:rPr>
              <a:t>2015年）</a:t>
            </a:r>
            <a:endParaRPr sz="1200">
              <a:solidFill>
                <a:srgbClr val="000000"/>
              </a:solidFill>
            </a:endParaRPr>
          </a:p>
        </p:txBody>
      </p:sp>
      <p:sp>
        <p:nvSpPr>
          <p:cNvPr id="66" name="Google Shape;66;p14"/>
          <p:cNvSpPr txBox="1"/>
          <p:nvPr/>
        </p:nvSpPr>
        <p:spPr>
          <a:xfrm>
            <a:off x="132900" y="2213513"/>
            <a:ext cx="8878200" cy="985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ja" sz="1300">
                <a:highlight>
                  <a:srgbClr val="FFFFFF"/>
                </a:highlight>
              </a:rPr>
              <a:t>活動紹介</a:t>
            </a:r>
            <a:endParaRPr sz="1300">
              <a:highlight>
                <a:srgbClr val="FFFFFF"/>
              </a:highlight>
            </a:endParaRPr>
          </a:p>
          <a:p>
            <a:pPr indent="-311150" lvl="0" marL="457200" rtl="0" algn="l">
              <a:spcBef>
                <a:spcPts val="0"/>
              </a:spcBef>
              <a:spcAft>
                <a:spcPts val="0"/>
              </a:spcAft>
              <a:buSzPts val="1300"/>
              <a:buChar char="●"/>
            </a:pPr>
            <a:r>
              <a:rPr lang="ja" sz="1300">
                <a:highlight>
                  <a:srgbClr val="FFFFFF"/>
                </a:highlight>
              </a:rPr>
              <a:t>制度案内チャットボットの運用＋オンライン相談（LINE、チャット、メール）</a:t>
            </a:r>
            <a:endParaRPr sz="1300">
              <a:highlight>
                <a:srgbClr val="FFFFFF"/>
              </a:highlight>
            </a:endParaRPr>
          </a:p>
          <a:p>
            <a:pPr indent="-311150" lvl="0" marL="457200" rtl="0" algn="l">
              <a:spcBef>
                <a:spcPts val="0"/>
              </a:spcBef>
              <a:spcAft>
                <a:spcPts val="0"/>
              </a:spcAft>
              <a:buSzPts val="1300"/>
              <a:buChar char="●"/>
            </a:pPr>
            <a:r>
              <a:rPr lang="ja" sz="1300">
                <a:highlight>
                  <a:srgbClr val="FFFFFF"/>
                </a:highlight>
              </a:rPr>
              <a:t>自治体の福祉部門との協働・委託事業（社会保障制度の利用申請に関するもの）</a:t>
            </a:r>
            <a:endParaRPr sz="1300">
              <a:highlight>
                <a:srgbClr val="FFFFFF"/>
              </a:highlight>
            </a:endParaRPr>
          </a:p>
          <a:p>
            <a:pPr indent="-311150" lvl="0" marL="457200" rtl="0" algn="l">
              <a:spcBef>
                <a:spcPts val="0"/>
              </a:spcBef>
              <a:spcAft>
                <a:spcPts val="0"/>
              </a:spcAft>
              <a:buSzPts val="1300"/>
              <a:buChar char="●"/>
            </a:pPr>
            <a:r>
              <a:rPr lang="ja" sz="1300">
                <a:highlight>
                  <a:srgbClr val="FFFFFF"/>
                </a:highlight>
              </a:rPr>
              <a:t>中高への社会保障教育の出前授業の実施（2024年度より開始予定）</a:t>
            </a:r>
            <a:r>
              <a:rPr b="1" lang="ja" sz="1300">
                <a:highlight>
                  <a:srgbClr val="FFFFFF"/>
                </a:highlight>
              </a:rPr>
              <a:t>お力添えいただける方を募集しています。</a:t>
            </a:r>
            <a:endParaRPr b="1" sz="1300">
              <a:highlight>
                <a:srgbClr val="FFFFFF"/>
              </a:highlight>
            </a:endParaRPr>
          </a:p>
        </p:txBody>
      </p:sp>
      <p:sp>
        <p:nvSpPr>
          <p:cNvPr id="67" name="Google Shape;67;p14"/>
          <p:cNvSpPr txBox="1"/>
          <p:nvPr/>
        </p:nvSpPr>
        <p:spPr>
          <a:xfrm>
            <a:off x="132900" y="3576350"/>
            <a:ext cx="8878200" cy="985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ja" sz="1300">
                <a:highlight>
                  <a:srgbClr val="FFFFFF"/>
                </a:highlight>
              </a:rPr>
              <a:t>問題意識</a:t>
            </a:r>
            <a:endParaRPr sz="1300">
              <a:highlight>
                <a:srgbClr val="FFFFFF"/>
              </a:highlight>
            </a:endParaRPr>
          </a:p>
          <a:p>
            <a:pPr indent="-311150" lvl="0" marL="457200" rtl="0" algn="l">
              <a:spcBef>
                <a:spcPts val="0"/>
              </a:spcBef>
              <a:spcAft>
                <a:spcPts val="0"/>
              </a:spcAft>
              <a:buSzPts val="1300"/>
              <a:buChar char="●"/>
            </a:pPr>
            <a:r>
              <a:rPr lang="ja" sz="1300">
                <a:highlight>
                  <a:srgbClr val="FFFFFF"/>
                </a:highlight>
              </a:rPr>
              <a:t>病院に勤務していた際に出会ったネットカフェから救急搬送されてきた患者さんたちとの出会い</a:t>
            </a:r>
            <a:endParaRPr sz="1300">
              <a:highlight>
                <a:srgbClr val="FFFFFF"/>
              </a:highlight>
            </a:endParaRPr>
          </a:p>
          <a:p>
            <a:pPr indent="-311150" lvl="0" marL="457200" rtl="0" algn="l">
              <a:spcBef>
                <a:spcPts val="0"/>
              </a:spcBef>
              <a:spcAft>
                <a:spcPts val="0"/>
              </a:spcAft>
              <a:buSzPts val="1300"/>
              <a:buChar char="●"/>
            </a:pPr>
            <a:r>
              <a:rPr lang="ja" sz="1300">
                <a:highlight>
                  <a:srgbClr val="FFFFFF"/>
                </a:highlight>
              </a:rPr>
              <a:t>社会保障制度を申請する権利の行使を阻む構造、権利行使を支える施策の乏しさに対して、問題意識を持つ。</a:t>
            </a:r>
            <a:endParaRPr sz="1300">
              <a:highlight>
                <a:srgbClr val="FFFFFF"/>
              </a:highlight>
            </a:endParaRPr>
          </a:p>
          <a:p>
            <a:pPr indent="-311150" lvl="0" marL="457200" rtl="0" algn="l">
              <a:spcBef>
                <a:spcPts val="0"/>
              </a:spcBef>
              <a:spcAft>
                <a:spcPts val="0"/>
              </a:spcAft>
              <a:buSzPts val="1300"/>
              <a:buChar char="●"/>
            </a:pPr>
            <a:r>
              <a:rPr lang="ja" sz="1300">
                <a:highlight>
                  <a:srgbClr val="FFFFFF"/>
                </a:highlight>
              </a:rPr>
              <a:t>どうすれば、制度から排除されない、社会保障を名実ともにセーフティネットにできるのか？</a:t>
            </a:r>
            <a:endParaRPr sz="1300">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311700" y="212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ja" sz="2400"/>
              <a:t>おわりに</a:t>
            </a:r>
            <a:endParaRPr b="1" sz="2400"/>
          </a:p>
          <a:p>
            <a:pPr indent="0" lvl="0" marL="0" rtl="0" algn="l">
              <a:spcBef>
                <a:spcPts val="0"/>
              </a:spcBef>
              <a:spcAft>
                <a:spcPts val="0"/>
              </a:spcAft>
              <a:buNone/>
            </a:pPr>
            <a:r>
              <a:t/>
            </a:r>
            <a:endParaRPr/>
          </a:p>
        </p:txBody>
      </p:sp>
      <p:sp>
        <p:nvSpPr>
          <p:cNvPr id="241" name="Google Shape;241;p32"/>
          <p:cNvSpPr txBox="1"/>
          <p:nvPr>
            <p:ph idx="1" type="body"/>
          </p:nvPr>
        </p:nvSpPr>
        <p:spPr>
          <a:xfrm>
            <a:off x="96675" y="907775"/>
            <a:ext cx="8828700" cy="39552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b="1" lang="ja">
                <a:solidFill>
                  <a:schemeClr val="dk1"/>
                </a:solidFill>
              </a:rPr>
              <a:t>自己責任論に回収されないために</a:t>
            </a:r>
            <a:endParaRPr b="1">
              <a:solidFill>
                <a:schemeClr val="dk1"/>
              </a:solidFill>
            </a:endParaRPr>
          </a:p>
          <a:p>
            <a:pPr indent="-304800" lvl="1" marL="914400" rtl="0" algn="l">
              <a:spcBef>
                <a:spcPts val="0"/>
              </a:spcBef>
              <a:spcAft>
                <a:spcPts val="0"/>
              </a:spcAft>
              <a:buClr>
                <a:schemeClr val="dk1"/>
              </a:buClr>
              <a:buSzPts val="1200"/>
              <a:buChar char="○"/>
            </a:pPr>
            <a:r>
              <a:rPr i="1" lang="ja">
                <a:solidFill>
                  <a:schemeClr val="dk1"/>
                </a:solidFill>
              </a:rPr>
              <a:t>「色々手立ては行っているんだから申請できないのは個人の問題でしょ？」と言わせないために</a:t>
            </a:r>
            <a:endParaRPr sz="1200">
              <a:solidFill>
                <a:schemeClr val="dk1"/>
              </a:solidFill>
            </a:endParaRPr>
          </a:p>
          <a:p>
            <a:pPr indent="0" lvl="0" marL="0" rtl="0" algn="l">
              <a:spcBef>
                <a:spcPts val="0"/>
              </a:spcBef>
              <a:spcAft>
                <a:spcPts val="0"/>
              </a:spcAft>
              <a:buNone/>
            </a:pPr>
            <a:br>
              <a:rPr lang="ja" sz="1800">
                <a:solidFill>
                  <a:schemeClr val="dk1"/>
                </a:solidFill>
              </a:rPr>
            </a:br>
            <a:endParaRPr>
              <a:solidFill>
                <a:schemeClr val="dk1"/>
              </a:solidFill>
            </a:endParaRPr>
          </a:p>
          <a:p>
            <a:pPr indent="-342900" lvl="0" marL="457200" rtl="0" algn="l">
              <a:spcBef>
                <a:spcPts val="0"/>
              </a:spcBef>
              <a:spcAft>
                <a:spcPts val="0"/>
              </a:spcAft>
              <a:buClr>
                <a:schemeClr val="dk1"/>
              </a:buClr>
              <a:buSzPts val="1800"/>
              <a:buChar char="●"/>
            </a:pPr>
            <a:r>
              <a:rPr b="1" lang="ja">
                <a:solidFill>
                  <a:schemeClr val="dk1"/>
                </a:solidFill>
              </a:rPr>
              <a:t>制度の使い勝手の問題とセットで考える必要性</a:t>
            </a:r>
            <a:endParaRPr b="1">
              <a:solidFill>
                <a:schemeClr val="dk1"/>
              </a:solidFill>
            </a:endParaRPr>
          </a:p>
          <a:p>
            <a:pPr indent="-323850" lvl="1" marL="914400" rtl="0" algn="l">
              <a:spcBef>
                <a:spcPts val="0"/>
              </a:spcBef>
              <a:spcAft>
                <a:spcPts val="0"/>
              </a:spcAft>
              <a:buClr>
                <a:schemeClr val="dk1"/>
              </a:buClr>
              <a:buSzPts val="1500"/>
              <a:buChar char="○"/>
            </a:pPr>
            <a:r>
              <a:rPr lang="ja" sz="1500">
                <a:solidFill>
                  <a:schemeClr val="dk1"/>
                </a:solidFill>
              </a:rPr>
              <a:t>韓国にみる、生活保護制度の「単給化」</a:t>
            </a:r>
            <a:endParaRPr sz="1500">
              <a:solidFill>
                <a:schemeClr val="dk1"/>
              </a:solidFill>
            </a:endParaRPr>
          </a:p>
          <a:p>
            <a:pPr indent="-323850" lvl="1" marL="914400" rtl="0" algn="l">
              <a:spcBef>
                <a:spcPts val="0"/>
              </a:spcBef>
              <a:spcAft>
                <a:spcPts val="0"/>
              </a:spcAft>
              <a:buClr>
                <a:schemeClr val="dk1"/>
              </a:buClr>
              <a:buSzPts val="1500"/>
              <a:buChar char="○"/>
            </a:pPr>
            <a:r>
              <a:rPr lang="ja" sz="1500">
                <a:solidFill>
                  <a:schemeClr val="dk1"/>
                </a:solidFill>
              </a:rPr>
              <a:t>岩田正美（2021）</a:t>
            </a:r>
            <a:r>
              <a:rPr lang="ja" sz="1500">
                <a:solidFill>
                  <a:schemeClr val="dk1"/>
                </a:solidFill>
              </a:rPr>
              <a:t>『生活保護解体論　セーフティネットを編みなおす』における提案</a:t>
            </a:r>
            <a:endParaRPr sz="1500">
              <a:solidFill>
                <a:schemeClr val="dk1"/>
              </a:solidFill>
            </a:endParaRPr>
          </a:p>
        </p:txBody>
      </p:sp>
      <p:sp>
        <p:nvSpPr>
          <p:cNvPr id="242" name="Google Shape;242;p32"/>
          <p:cNvSpPr txBox="1"/>
          <p:nvPr>
            <p:ph idx="12" type="sldNum"/>
          </p:nvPr>
        </p:nvSpPr>
        <p:spPr>
          <a:xfrm>
            <a:off x="8798848" y="4862975"/>
            <a:ext cx="2853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参考資料）</a:t>
            </a:r>
            <a:endParaRPr/>
          </a:p>
        </p:txBody>
      </p:sp>
      <p:sp>
        <p:nvSpPr>
          <p:cNvPr id="248" name="Google Shape;248;p33"/>
          <p:cNvSpPr txBox="1"/>
          <p:nvPr>
            <p:ph idx="1" type="body"/>
          </p:nvPr>
        </p:nvSpPr>
        <p:spPr>
          <a:xfrm>
            <a:off x="311700" y="1152475"/>
            <a:ext cx="8520600" cy="3734400"/>
          </a:xfrm>
          <a:prstGeom prst="rect">
            <a:avLst/>
          </a:prstGeom>
        </p:spPr>
        <p:txBody>
          <a:bodyPr anchorCtr="0" anchor="t" bIns="91425" lIns="91425" spcFirstLastPara="1" rIns="91425" wrap="square" tIns="91425">
            <a:normAutofit fontScale="77500" lnSpcReduction="10000"/>
          </a:bodyPr>
          <a:lstStyle/>
          <a:p>
            <a:pPr indent="-292576" lvl="0" marL="457200" rtl="0" algn="l">
              <a:spcBef>
                <a:spcPts val="300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Goffman E. Prentice-Hall; Englewood Cliffs, N.J.: 1963. </a:t>
            </a:r>
            <a:r>
              <a:rPr i="1" lang="ja" sz="1300">
                <a:solidFill>
                  <a:schemeClr val="accent2"/>
                </a:solidFill>
                <a:highlight>
                  <a:srgbClr val="FFFFFF"/>
                </a:highlight>
                <a:latin typeface="Cambria"/>
                <a:ea typeface="Cambria"/>
                <a:cs typeface="Cambria"/>
                <a:sym typeface="Cambria"/>
              </a:rPr>
              <a:t>Stigma: Notes on the management of spoiled identity</a:t>
            </a:r>
            <a:r>
              <a:rPr lang="ja" sz="1300">
                <a:solidFill>
                  <a:schemeClr val="accent2"/>
                </a:solidFill>
                <a:highlight>
                  <a:srgbClr val="FFFFFF"/>
                </a:highlight>
                <a:latin typeface="Cambria"/>
                <a:ea typeface="Cambria"/>
                <a:cs typeface="Cambria"/>
                <a:sym typeface="Cambria"/>
              </a:rPr>
              <a:t> (spectrum book) [</a:t>
            </a:r>
            <a:r>
              <a:rPr lang="ja" sz="1300" u="sng">
                <a:solidFill>
                  <a:srgbClr val="376FAA"/>
                </a:solidFill>
                <a:highlight>
                  <a:srgbClr val="FFFFFF"/>
                </a:highlight>
                <a:latin typeface="Cambria"/>
                <a:ea typeface="Cambria"/>
                <a:cs typeface="Cambria"/>
                <a:sym typeface="Cambria"/>
                <a:hlinkClick r:id="rId3">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Pescosolido B., Martin J. The stigma complex. </a:t>
            </a:r>
            <a:r>
              <a:rPr i="1" lang="ja" sz="1300">
                <a:solidFill>
                  <a:schemeClr val="accent2"/>
                </a:solidFill>
                <a:highlight>
                  <a:srgbClr val="FFFFFF"/>
                </a:highlight>
                <a:latin typeface="Cambria"/>
                <a:ea typeface="Cambria"/>
                <a:cs typeface="Cambria"/>
                <a:sym typeface="Cambria"/>
              </a:rPr>
              <a:t>Annual Review of Sociology. </a:t>
            </a:r>
            <a:r>
              <a:rPr lang="ja" sz="1300">
                <a:solidFill>
                  <a:schemeClr val="accent2"/>
                </a:solidFill>
                <a:highlight>
                  <a:srgbClr val="FFFFFF"/>
                </a:highlight>
                <a:latin typeface="Cambria"/>
                <a:ea typeface="Cambria"/>
                <a:cs typeface="Cambria"/>
                <a:sym typeface="Cambria"/>
              </a:rPr>
              <a:t>2015;41(1):87–116. [</a:t>
            </a:r>
            <a:r>
              <a:rPr lang="ja" sz="1300" u="sng">
                <a:solidFill>
                  <a:srgbClr val="376FAA"/>
                </a:solidFill>
                <a:highlight>
                  <a:srgbClr val="FFFFFF"/>
                </a:highlight>
                <a:latin typeface="Cambria"/>
                <a:ea typeface="Cambria"/>
                <a:cs typeface="Cambria"/>
                <a:sym typeface="Cambria"/>
                <a:hlinkClick r:id="rId4">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Moffitt R. An economic model of welfare stigma. </a:t>
            </a:r>
            <a:r>
              <a:rPr i="1" lang="ja" sz="1300">
                <a:solidFill>
                  <a:schemeClr val="accent2"/>
                </a:solidFill>
                <a:highlight>
                  <a:srgbClr val="FFFFFF"/>
                </a:highlight>
                <a:latin typeface="Cambria"/>
                <a:ea typeface="Cambria"/>
                <a:cs typeface="Cambria"/>
                <a:sym typeface="Cambria"/>
              </a:rPr>
              <a:t>The American Economic Review. </a:t>
            </a:r>
            <a:r>
              <a:rPr lang="ja" sz="1300">
                <a:solidFill>
                  <a:schemeClr val="accent2"/>
                </a:solidFill>
                <a:highlight>
                  <a:srgbClr val="FFFFFF"/>
                </a:highlight>
                <a:latin typeface="Cambria"/>
                <a:ea typeface="Cambria"/>
                <a:cs typeface="Cambria"/>
                <a:sym typeface="Cambria"/>
              </a:rPr>
              <a:t>1983;73(5):1023–1035. [</a:t>
            </a:r>
            <a:r>
              <a:rPr lang="ja" sz="1300" u="sng">
                <a:solidFill>
                  <a:srgbClr val="376FAA"/>
                </a:solidFill>
                <a:highlight>
                  <a:srgbClr val="FFFFFF"/>
                </a:highlight>
                <a:latin typeface="Cambria"/>
                <a:ea typeface="Cambria"/>
                <a:cs typeface="Cambria"/>
                <a:sym typeface="Cambria"/>
                <a:hlinkClick r:id="rId5">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Stuber J., Schlesinger M. Sources of stigma for means-tested government programs. </a:t>
            </a:r>
            <a:r>
              <a:rPr i="1" lang="ja" sz="1300">
                <a:solidFill>
                  <a:schemeClr val="accent2"/>
                </a:solidFill>
                <a:highlight>
                  <a:srgbClr val="FFFFFF"/>
                </a:highlight>
                <a:latin typeface="Cambria"/>
                <a:ea typeface="Cambria"/>
                <a:cs typeface="Cambria"/>
                <a:sym typeface="Cambria"/>
              </a:rPr>
              <a:t>Social Science &amp; Medicine. </a:t>
            </a:r>
            <a:r>
              <a:rPr lang="ja" sz="1300">
                <a:solidFill>
                  <a:schemeClr val="accent2"/>
                </a:solidFill>
                <a:highlight>
                  <a:srgbClr val="FFFFFF"/>
                </a:highlight>
                <a:latin typeface="Cambria"/>
                <a:ea typeface="Cambria"/>
                <a:cs typeface="Cambria"/>
                <a:sym typeface="Cambria"/>
              </a:rPr>
              <a:t>2006;63(4):933–945. [</a:t>
            </a:r>
            <a:r>
              <a:rPr lang="ja" sz="1300" u="sng">
                <a:solidFill>
                  <a:srgbClr val="376FAA"/>
                </a:solidFill>
                <a:highlight>
                  <a:srgbClr val="FFFFFF"/>
                </a:highlight>
                <a:latin typeface="Cambria"/>
                <a:ea typeface="Cambria"/>
                <a:cs typeface="Cambria"/>
                <a:sym typeface="Cambria"/>
                <a:hlinkClick r:id="rId6">
                  <a:extLst>
                    <a:ext uri="{A12FA001-AC4F-418D-AE19-62706E023703}">
                      <ahyp:hlinkClr val="tx"/>
                    </a:ext>
                  </a:extLst>
                </a:hlinkClick>
              </a:rPr>
              <a:t>PubMed</a:t>
            </a:r>
            <a:r>
              <a:rPr lang="ja" sz="1300">
                <a:solidFill>
                  <a:schemeClr val="accent2"/>
                </a:solidFill>
                <a:highlight>
                  <a:srgbClr val="FFFFFF"/>
                </a:highlight>
                <a:latin typeface="Cambria"/>
                <a:ea typeface="Cambria"/>
                <a:cs typeface="Cambria"/>
                <a:sym typeface="Cambria"/>
              </a:rPr>
              <a:t>] [</a:t>
            </a:r>
            <a:r>
              <a:rPr lang="ja" sz="1300" u="sng">
                <a:solidFill>
                  <a:srgbClr val="376FAA"/>
                </a:solidFill>
                <a:highlight>
                  <a:srgbClr val="FFFFFF"/>
                </a:highlight>
                <a:latin typeface="Cambria"/>
                <a:ea typeface="Cambria"/>
                <a:cs typeface="Cambria"/>
                <a:sym typeface="Cambria"/>
                <a:hlinkClick r:id="rId7">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Pak T. Welfare stigma as a risk factor for major depressive disorder: Evidence from the supplemental nutrition assistance program. </a:t>
            </a:r>
            <a:r>
              <a:rPr i="1" lang="ja" sz="1300">
                <a:solidFill>
                  <a:schemeClr val="accent2"/>
                </a:solidFill>
                <a:highlight>
                  <a:srgbClr val="FFFFFF"/>
                </a:highlight>
                <a:latin typeface="Cambria"/>
                <a:ea typeface="Cambria"/>
                <a:cs typeface="Cambria"/>
                <a:sym typeface="Cambria"/>
              </a:rPr>
              <a:t>Journal of Affective Disorders. </a:t>
            </a:r>
            <a:r>
              <a:rPr lang="ja" sz="1300">
                <a:solidFill>
                  <a:schemeClr val="accent2"/>
                </a:solidFill>
                <a:highlight>
                  <a:srgbClr val="FFFFFF"/>
                </a:highlight>
                <a:latin typeface="Cambria"/>
                <a:ea typeface="Cambria"/>
                <a:cs typeface="Cambria"/>
                <a:sym typeface="Cambria"/>
              </a:rPr>
              <a:t>2020;260:53–60. [</a:t>
            </a:r>
            <a:r>
              <a:rPr lang="ja" sz="1300" u="sng">
                <a:solidFill>
                  <a:srgbClr val="376FAA"/>
                </a:solidFill>
                <a:highlight>
                  <a:srgbClr val="FFFFFF"/>
                </a:highlight>
                <a:latin typeface="Cambria"/>
                <a:ea typeface="Cambria"/>
                <a:cs typeface="Cambria"/>
                <a:sym typeface="Cambria"/>
                <a:hlinkClick r:id="rId8">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Petterson S., Friel L. Psychological distress, hopelessness and welfare. </a:t>
            </a:r>
            <a:r>
              <a:rPr i="1" lang="ja" sz="1300">
                <a:solidFill>
                  <a:schemeClr val="accent2"/>
                </a:solidFill>
                <a:highlight>
                  <a:srgbClr val="FFFFFF"/>
                </a:highlight>
                <a:latin typeface="Cambria"/>
                <a:ea typeface="Cambria"/>
                <a:cs typeface="Cambria"/>
                <a:sym typeface="Cambria"/>
              </a:rPr>
              <a:t>Women &amp; Health. </a:t>
            </a:r>
            <a:r>
              <a:rPr lang="ja" sz="1300">
                <a:solidFill>
                  <a:schemeClr val="accent2"/>
                </a:solidFill>
                <a:highlight>
                  <a:srgbClr val="FFFFFF"/>
                </a:highlight>
                <a:latin typeface="Cambria"/>
                <a:ea typeface="Cambria"/>
                <a:cs typeface="Cambria"/>
                <a:sym typeface="Cambria"/>
              </a:rPr>
              <a:t>2001;32(1–2):79–99. [</a:t>
            </a:r>
            <a:r>
              <a:rPr lang="ja" sz="1300" u="sng">
                <a:solidFill>
                  <a:srgbClr val="376FAA"/>
                </a:solidFill>
                <a:highlight>
                  <a:srgbClr val="FFFFFF"/>
                </a:highlight>
                <a:latin typeface="Cambria"/>
                <a:ea typeface="Cambria"/>
                <a:cs typeface="Cambria"/>
                <a:sym typeface="Cambria"/>
                <a:hlinkClick r:id="rId9">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Crocker J., Major B., Steele C. In: 4th ed. Gilbert D.T., Fiske S.T., Lindzey G., editors. Vol. 2. McGraw-Hill; Boston: 1998. Social stigma; pp. 504–553. (Handbook of social psychology). [</a:t>
            </a:r>
            <a:r>
              <a:rPr lang="ja" sz="1300" u="sng">
                <a:solidFill>
                  <a:srgbClr val="376FAA"/>
                </a:solidFill>
                <a:highlight>
                  <a:srgbClr val="FFFFFF"/>
                </a:highlight>
                <a:latin typeface="Cambria"/>
                <a:ea typeface="Cambria"/>
                <a:cs typeface="Cambria"/>
                <a:sym typeface="Cambria"/>
                <a:hlinkClick r:id="rId10">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Dooley D., Prause J. Mental health and welfare transitions: Depression and alcohol abuse in AFDC women. </a:t>
            </a:r>
            <a:r>
              <a:rPr i="1" lang="ja" sz="1300">
                <a:solidFill>
                  <a:schemeClr val="accent2"/>
                </a:solidFill>
                <a:highlight>
                  <a:srgbClr val="FFFFFF"/>
                </a:highlight>
                <a:latin typeface="Cambria"/>
                <a:ea typeface="Cambria"/>
                <a:cs typeface="Cambria"/>
                <a:sym typeface="Cambria"/>
              </a:rPr>
              <a:t>American Journal of Community Psychology. </a:t>
            </a:r>
            <a:r>
              <a:rPr lang="ja" sz="1300">
                <a:solidFill>
                  <a:schemeClr val="accent2"/>
                </a:solidFill>
                <a:highlight>
                  <a:srgbClr val="FFFFFF"/>
                </a:highlight>
                <a:latin typeface="Cambria"/>
                <a:ea typeface="Cambria"/>
                <a:cs typeface="Cambria"/>
                <a:sym typeface="Cambria"/>
              </a:rPr>
              <a:t>2002;30(6):787–813. [</a:t>
            </a:r>
            <a:r>
              <a:rPr lang="ja" sz="1300" u="sng">
                <a:solidFill>
                  <a:srgbClr val="376FAA"/>
                </a:solidFill>
                <a:highlight>
                  <a:srgbClr val="FFFFFF"/>
                </a:highlight>
                <a:latin typeface="Cambria"/>
                <a:ea typeface="Cambria"/>
                <a:cs typeface="Cambria"/>
                <a:sym typeface="Cambria"/>
                <a:hlinkClick r:id="rId11">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Rodriguez E., Frongillo E.A., Chandra P. Do social programmes contribute to mental well-being? The long-term impact of unemployment on depression in the United States. </a:t>
            </a:r>
            <a:r>
              <a:rPr i="1" lang="ja" sz="1300">
                <a:solidFill>
                  <a:schemeClr val="accent2"/>
                </a:solidFill>
                <a:highlight>
                  <a:srgbClr val="FFFFFF"/>
                </a:highlight>
                <a:latin typeface="Cambria"/>
                <a:ea typeface="Cambria"/>
                <a:cs typeface="Cambria"/>
                <a:sym typeface="Cambria"/>
              </a:rPr>
              <a:t>International Journal of Epidemiology. </a:t>
            </a:r>
            <a:r>
              <a:rPr lang="ja" sz="1300">
                <a:solidFill>
                  <a:schemeClr val="accent2"/>
                </a:solidFill>
                <a:highlight>
                  <a:srgbClr val="FFFFFF"/>
                </a:highlight>
                <a:latin typeface="Cambria"/>
                <a:ea typeface="Cambria"/>
                <a:cs typeface="Cambria"/>
                <a:sym typeface="Cambria"/>
              </a:rPr>
              <a:t>2001;30:163–170. [</a:t>
            </a:r>
            <a:r>
              <a:rPr lang="ja" sz="1300" u="sng">
                <a:solidFill>
                  <a:srgbClr val="376FAA"/>
                </a:solidFill>
                <a:highlight>
                  <a:srgbClr val="FFFFFF"/>
                </a:highlight>
                <a:latin typeface="Cambria"/>
                <a:ea typeface="Cambria"/>
                <a:cs typeface="Cambria"/>
                <a:sym typeface="Cambria"/>
                <a:hlinkClick r:id="rId12">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Bassuk E.L., Buckner J.C., Weinreb L.F., Browne A., Bassuk S.S., Dawson R., Perloff J.N. Homelessness in female-headed families: Childhood and adult risk and protective factors. </a:t>
            </a:r>
            <a:r>
              <a:rPr i="1" lang="ja" sz="1300">
                <a:solidFill>
                  <a:schemeClr val="accent2"/>
                </a:solidFill>
                <a:highlight>
                  <a:srgbClr val="FFFFFF"/>
                </a:highlight>
                <a:latin typeface="Cambria"/>
                <a:ea typeface="Cambria"/>
                <a:cs typeface="Cambria"/>
                <a:sym typeface="Cambria"/>
              </a:rPr>
              <a:t>American Journal of Public Health. </a:t>
            </a:r>
            <a:r>
              <a:rPr lang="ja" sz="1300">
                <a:solidFill>
                  <a:schemeClr val="accent2"/>
                </a:solidFill>
                <a:highlight>
                  <a:srgbClr val="FFFFFF"/>
                </a:highlight>
                <a:latin typeface="Cambria"/>
                <a:ea typeface="Cambria"/>
                <a:cs typeface="Cambria"/>
                <a:sym typeface="Cambria"/>
              </a:rPr>
              <a:t>1997;87(2):241–248. [</a:t>
            </a:r>
            <a:r>
              <a:rPr lang="ja" sz="1300" u="sng">
                <a:solidFill>
                  <a:srgbClr val="376FAA"/>
                </a:solidFill>
                <a:highlight>
                  <a:srgbClr val="FFFFFF"/>
                </a:highlight>
                <a:latin typeface="Cambria"/>
                <a:ea typeface="Cambria"/>
                <a:cs typeface="Cambria"/>
                <a:sym typeface="Cambria"/>
                <a:hlinkClick r:id="rId13">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Hatzenbuehler M.L., Phelan J.C., Link B.G. Stigma as a fundamental cause of population health inequalities. </a:t>
            </a:r>
            <a:r>
              <a:rPr i="1" lang="ja" sz="1300">
                <a:solidFill>
                  <a:schemeClr val="accent2"/>
                </a:solidFill>
                <a:highlight>
                  <a:srgbClr val="FFFFFF"/>
                </a:highlight>
                <a:latin typeface="Cambria"/>
                <a:ea typeface="Cambria"/>
                <a:cs typeface="Cambria"/>
                <a:sym typeface="Cambria"/>
              </a:rPr>
              <a:t>American Journal of Public Health. </a:t>
            </a:r>
            <a:r>
              <a:rPr lang="ja" sz="1300">
                <a:solidFill>
                  <a:schemeClr val="accent2"/>
                </a:solidFill>
                <a:highlight>
                  <a:srgbClr val="FFFFFF"/>
                </a:highlight>
                <a:latin typeface="Cambria"/>
                <a:ea typeface="Cambria"/>
                <a:cs typeface="Cambria"/>
                <a:sym typeface="Cambria"/>
              </a:rPr>
              <a:t>2013;103(5):813–821. [</a:t>
            </a:r>
            <a:r>
              <a:rPr lang="ja" sz="1300" u="sng">
                <a:solidFill>
                  <a:srgbClr val="376FAA"/>
                </a:solidFill>
                <a:highlight>
                  <a:srgbClr val="FFFFFF"/>
                </a:highlight>
                <a:latin typeface="Cambria"/>
                <a:ea typeface="Cambria"/>
                <a:cs typeface="Cambria"/>
                <a:sym typeface="Cambria"/>
                <a:hlinkClick r:id="rId14">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Phelan J., Link B., Tehranifar P. Social conditions as fundamental causes of health inequalities: Theory, evidence, and policy implications. </a:t>
            </a:r>
            <a:r>
              <a:rPr i="1" lang="ja" sz="1300">
                <a:solidFill>
                  <a:schemeClr val="accent2"/>
                </a:solidFill>
                <a:highlight>
                  <a:srgbClr val="FFFFFF"/>
                </a:highlight>
                <a:latin typeface="Cambria"/>
                <a:ea typeface="Cambria"/>
                <a:cs typeface="Cambria"/>
                <a:sym typeface="Cambria"/>
              </a:rPr>
              <a:t>Journal of Health and Social Behavior. </a:t>
            </a:r>
            <a:r>
              <a:rPr lang="ja" sz="1300">
                <a:solidFill>
                  <a:schemeClr val="accent2"/>
                </a:solidFill>
                <a:highlight>
                  <a:srgbClr val="FFFFFF"/>
                </a:highlight>
                <a:latin typeface="Cambria"/>
                <a:ea typeface="Cambria"/>
                <a:cs typeface="Cambria"/>
                <a:sym typeface="Cambria"/>
              </a:rPr>
              <a:t>2010;51:S28–S40. [</a:t>
            </a:r>
            <a:r>
              <a:rPr lang="ja" sz="1300" u="sng">
                <a:solidFill>
                  <a:srgbClr val="376FAA"/>
                </a:solidFill>
                <a:highlight>
                  <a:srgbClr val="FFFFFF"/>
                </a:highlight>
                <a:latin typeface="Cambria"/>
                <a:ea typeface="Cambria"/>
                <a:cs typeface="Cambria"/>
                <a:sym typeface="Cambria"/>
                <a:hlinkClick r:id="rId15">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sz="1300">
              <a:solidFill>
                <a:schemeClr val="accent2"/>
              </a:solidFill>
              <a:highlight>
                <a:srgbClr val="FFFFFF"/>
              </a:highlight>
              <a:latin typeface="Cambria"/>
              <a:ea typeface="Cambria"/>
              <a:cs typeface="Cambria"/>
              <a:sym typeface="Cambria"/>
            </a:endParaRPr>
          </a:p>
          <a:p>
            <a:pPr indent="-292576" lvl="0" marL="457200" rtl="0" algn="l">
              <a:spcBef>
                <a:spcPts val="0"/>
              </a:spcBef>
              <a:spcAft>
                <a:spcPts val="0"/>
              </a:spcAft>
              <a:buClr>
                <a:schemeClr val="accent2"/>
              </a:buClr>
              <a:buSzPct val="100000"/>
              <a:buFont typeface="Cambria"/>
              <a:buAutoNum type="arabicPeriod"/>
            </a:pPr>
            <a:r>
              <a:rPr lang="ja" sz="1300">
                <a:solidFill>
                  <a:schemeClr val="accent2"/>
                </a:solidFill>
                <a:highlight>
                  <a:srgbClr val="FFFFFF"/>
                </a:highlight>
                <a:latin typeface="Cambria"/>
                <a:ea typeface="Cambria"/>
                <a:cs typeface="Cambria"/>
                <a:sym typeface="Cambria"/>
              </a:rPr>
              <a:t>Link B., Phelan J. Social conditions as fundamental causes of disease. </a:t>
            </a:r>
            <a:r>
              <a:rPr i="1" lang="ja" sz="1300">
                <a:solidFill>
                  <a:schemeClr val="accent2"/>
                </a:solidFill>
                <a:highlight>
                  <a:srgbClr val="FFFFFF"/>
                </a:highlight>
                <a:latin typeface="Cambria"/>
                <a:ea typeface="Cambria"/>
                <a:cs typeface="Cambria"/>
                <a:sym typeface="Cambria"/>
              </a:rPr>
              <a:t>Journal of Health and Social Behavior, Spec No. </a:t>
            </a:r>
            <a:r>
              <a:rPr lang="ja" sz="1300">
                <a:solidFill>
                  <a:schemeClr val="accent2"/>
                </a:solidFill>
                <a:highlight>
                  <a:srgbClr val="FFFFFF"/>
                </a:highlight>
                <a:latin typeface="Cambria"/>
                <a:ea typeface="Cambria"/>
                <a:cs typeface="Cambria"/>
                <a:sym typeface="Cambria"/>
              </a:rPr>
              <a:t>1995:80–94. [</a:t>
            </a:r>
            <a:r>
              <a:rPr lang="ja" sz="1300" u="sng">
                <a:solidFill>
                  <a:srgbClr val="376FAA"/>
                </a:solidFill>
                <a:highlight>
                  <a:srgbClr val="FFFFFF"/>
                </a:highlight>
                <a:latin typeface="Cambria"/>
                <a:ea typeface="Cambria"/>
                <a:cs typeface="Cambria"/>
                <a:sym typeface="Cambria"/>
                <a:hlinkClick r:id="rId16">
                  <a:extLst>
                    <a:ext uri="{A12FA001-AC4F-418D-AE19-62706E023703}">
                      <ahyp:hlinkClr val="tx"/>
                    </a:ext>
                  </a:extLst>
                </a:hlinkClick>
              </a:rPr>
              <a:t>Google Scholar</a:t>
            </a:r>
            <a:r>
              <a:rPr lang="ja" sz="1300">
                <a:solidFill>
                  <a:schemeClr val="accent2"/>
                </a:solidFill>
                <a:highlight>
                  <a:srgbClr val="FFFFFF"/>
                </a:highlight>
                <a:latin typeface="Cambria"/>
                <a:ea typeface="Cambria"/>
                <a:cs typeface="Cambria"/>
                <a:sym typeface="Cambria"/>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144300" y="16327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ja" sz="2400"/>
              <a:t>はじめに  お話しさせていただくことの流れ</a:t>
            </a:r>
            <a:endParaRPr b="1" sz="2400"/>
          </a:p>
        </p:txBody>
      </p:sp>
      <p:sp>
        <p:nvSpPr>
          <p:cNvPr id="73" name="Google Shape;73;p15"/>
          <p:cNvSpPr txBox="1"/>
          <p:nvPr>
            <p:ph idx="1" type="body"/>
          </p:nvPr>
        </p:nvSpPr>
        <p:spPr>
          <a:xfrm>
            <a:off x="144300" y="924675"/>
            <a:ext cx="8688000" cy="40545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lnSpc>
                <a:spcPct val="90000"/>
              </a:lnSpc>
              <a:spcBef>
                <a:spcPts val="0"/>
              </a:spcBef>
              <a:spcAft>
                <a:spcPts val="0"/>
              </a:spcAft>
              <a:buClr>
                <a:schemeClr val="dk1"/>
              </a:buClr>
              <a:buSzPts val="1400"/>
              <a:buChar char="●"/>
            </a:pPr>
            <a:r>
              <a:rPr b="1" lang="ja" sz="1400">
                <a:solidFill>
                  <a:schemeClr val="dk1"/>
                </a:solidFill>
                <a:highlight>
                  <a:schemeClr val="lt1"/>
                </a:highlight>
              </a:rPr>
              <a:t>前提認識の共有</a:t>
            </a:r>
            <a:endParaRPr b="1" sz="1400">
              <a:solidFill>
                <a:schemeClr val="dk1"/>
              </a:solidFill>
              <a:highlight>
                <a:schemeClr val="lt1"/>
              </a:highlight>
            </a:endParaRPr>
          </a:p>
          <a:p>
            <a:pPr indent="-317500" lvl="1" marL="914400" rtl="0" algn="l">
              <a:lnSpc>
                <a:spcPct val="90000"/>
              </a:lnSpc>
              <a:spcBef>
                <a:spcPts val="0"/>
              </a:spcBef>
              <a:spcAft>
                <a:spcPts val="0"/>
              </a:spcAft>
              <a:buClr>
                <a:schemeClr val="dk1"/>
              </a:buClr>
              <a:buSzPts val="1400"/>
              <a:buChar char="○"/>
            </a:pPr>
            <a:r>
              <a:rPr b="1" lang="ja">
                <a:solidFill>
                  <a:schemeClr val="dk1"/>
                </a:solidFill>
                <a:highlight>
                  <a:schemeClr val="lt1"/>
                </a:highlight>
              </a:rPr>
              <a:t>権利の問題＞＞＞申請手続きの問題</a:t>
            </a:r>
            <a:endParaRPr b="1">
              <a:solidFill>
                <a:schemeClr val="dk1"/>
              </a:solidFill>
              <a:highlight>
                <a:schemeClr val="lt1"/>
              </a:highlight>
            </a:endParaRPr>
          </a:p>
          <a:p>
            <a:pPr indent="-317500" lvl="2" marL="1371600" rtl="0" algn="l">
              <a:lnSpc>
                <a:spcPct val="90000"/>
              </a:lnSpc>
              <a:spcBef>
                <a:spcPts val="0"/>
              </a:spcBef>
              <a:spcAft>
                <a:spcPts val="0"/>
              </a:spcAft>
              <a:buClr>
                <a:srgbClr val="0F1419"/>
              </a:buClr>
              <a:buSzPts val="1400"/>
              <a:buFont typeface="Roboto"/>
              <a:buChar char="■"/>
            </a:pPr>
            <a:r>
              <a:rPr lang="ja">
                <a:solidFill>
                  <a:srgbClr val="0F1419"/>
                </a:solidFill>
                <a:highlight>
                  <a:schemeClr val="lt1"/>
                </a:highlight>
                <a:latin typeface="Roboto"/>
                <a:ea typeface="Roboto"/>
                <a:cs typeface="Roboto"/>
                <a:sym typeface="Roboto"/>
              </a:rPr>
              <a:t>攻めの福祉の重要性と共に、攻めの福祉の発動を不要にする環境整備が重要</a:t>
            </a:r>
            <a:endParaRPr>
              <a:solidFill>
                <a:schemeClr val="dk1"/>
              </a:solidFill>
              <a:highlight>
                <a:schemeClr val="lt1"/>
              </a:highlight>
            </a:endParaRPr>
          </a:p>
          <a:p>
            <a:pPr indent="-317500" lvl="2" marL="1371600" rtl="0" algn="l">
              <a:lnSpc>
                <a:spcPct val="90000"/>
              </a:lnSpc>
              <a:spcBef>
                <a:spcPts val="0"/>
              </a:spcBef>
              <a:spcAft>
                <a:spcPts val="0"/>
              </a:spcAft>
              <a:buClr>
                <a:schemeClr val="dk1"/>
              </a:buClr>
              <a:buSzPts val="1400"/>
              <a:buChar char="■"/>
            </a:pPr>
            <a:r>
              <a:rPr lang="ja">
                <a:solidFill>
                  <a:schemeClr val="dk1"/>
                </a:solidFill>
                <a:highlight>
                  <a:schemeClr val="lt1"/>
                </a:highlight>
              </a:rPr>
              <a:t>申請する権利の行使を阻む構造、権利行使を支える施策の乏しさに焦点を当てる</a:t>
            </a:r>
            <a:br>
              <a:rPr lang="ja">
                <a:solidFill>
                  <a:schemeClr val="dk1"/>
                </a:solidFill>
                <a:highlight>
                  <a:schemeClr val="lt1"/>
                </a:highlight>
              </a:rPr>
            </a:br>
            <a:endParaRPr>
              <a:solidFill>
                <a:schemeClr val="dk1"/>
              </a:solidFill>
              <a:highlight>
                <a:schemeClr val="lt1"/>
              </a:highlight>
            </a:endParaRPr>
          </a:p>
          <a:p>
            <a:pPr indent="-317500" lvl="0" marL="457200" rtl="0" algn="l">
              <a:lnSpc>
                <a:spcPct val="90000"/>
              </a:lnSpc>
              <a:spcBef>
                <a:spcPts val="0"/>
              </a:spcBef>
              <a:spcAft>
                <a:spcPts val="0"/>
              </a:spcAft>
              <a:buClr>
                <a:schemeClr val="dk1"/>
              </a:buClr>
              <a:buSzPts val="1400"/>
              <a:buChar char="●"/>
            </a:pPr>
            <a:r>
              <a:rPr b="1" lang="ja" sz="1400">
                <a:solidFill>
                  <a:schemeClr val="dk1"/>
                </a:solidFill>
                <a:highlight>
                  <a:schemeClr val="lt1"/>
                </a:highlight>
              </a:rPr>
              <a:t>制度利用を阻む要因</a:t>
            </a:r>
            <a:endParaRPr b="1" sz="1400">
              <a:solidFill>
                <a:schemeClr val="dk1"/>
              </a:solidFill>
              <a:highlight>
                <a:schemeClr val="lt1"/>
              </a:highlight>
            </a:endParaRPr>
          </a:p>
          <a:p>
            <a:pPr indent="-317500" lvl="1" marL="914400" rtl="0" algn="l">
              <a:lnSpc>
                <a:spcPct val="90000"/>
              </a:lnSpc>
              <a:spcBef>
                <a:spcPts val="0"/>
              </a:spcBef>
              <a:spcAft>
                <a:spcPts val="0"/>
              </a:spcAft>
              <a:buClr>
                <a:schemeClr val="dk1"/>
              </a:buClr>
              <a:buSzPts val="1400"/>
              <a:buChar char="○"/>
            </a:pPr>
            <a:r>
              <a:rPr lang="ja">
                <a:solidFill>
                  <a:schemeClr val="dk1"/>
                </a:solidFill>
                <a:highlight>
                  <a:schemeClr val="lt1"/>
                </a:highlight>
              </a:rPr>
              <a:t>①-申請プロセスにおける障壁-</a:t>
            </a:r>
            <a:endParaRPr>
              <a:solidFill>
                <a:schemeClr val="dk1"/>
              </a:solidFill>
              <a:highlight>
                <a:schemeClr val="lt1"/>
              </a:highlight>
            </a:endParaRPr>
          </a:p>
          <a:p>
            <a:pPr indent="-317500" lvl="1" marL="914400" rtl="0" algn="l">
              <a:lnSpc>
                <a:spcPct val="90000"/>
              </a:lnSpc>
              <a:spcBef>
                <a:spcPts val="0"/>
              </a:spcBef>
              <a:spcAft>
                <a:spcPts val="0"/>
              </a:spcAft>
              <a:buClr>
                <a:schemeClr val="dk1"/>
              </a:buClr>
              <a:buSzPts val="1400"/>
              <a:buChar char="○"/>
            </a:pPr>
            <a:r>
              <a:rPr lang="ja">
                <a:solidFill>
                  <a:schemeClr val="dk1"/>
                </a:solidFill>
                <a:highlight>
                  <a:schemeClr val="lt1"/>
                </a:highlight>
              </a:rPr>
              <a:t>②-言語的排除とスティグマ-</a:t>
            </a:r>
            <a:endParaRPr>
              <a:solidFill>
                <a:schemeClr val="dk1"/>
              </a:solidFill>
              <a:highlight>
                <a:schemeClr val="lt1"/>
              </a:highlight>
            </a:endParaRPr>
          </a:p>
          <a:p>
            <a:pPr indent="-317500" lvl="1" marL="914400" rtl="0" algn="l">
              <a:lnSpc>
                <a:spcPct val="90000"/>
              </a:lnSpc>
              <a:spcBef>
                <a:spcPts val="0"/>
              </a:spcBef>
              <a:spcAft>
                <a:spcPts val="0"/>
              </a:spcAft>
              <a:buClr>
                <a:schemeClr val="dk1"/>
              </a:buClr>
              <a:buSzPts val="1400"/>
              <a:buChar char="○"/>
            </a:pPr>
            <a:r>
              <a:rPr lang="ja">
                <a:solidFill>
                  <a:schemeClr val="dk1"/>
                </a:solidFill>
                <a:highlight>
                  <a:schemeClr val="lt1"/>
                </a:highlight>
              </a:rPr>
              <a:t>③-権利行使と尊厳のトレードオフ-</a:t>
            </a:r>
            <a:br>
              <a:rPr lang="ja">
                <a:solidFill>
                  <a:schemeClr val="dk1"/>
                </a:solidFill>
                <a:highlight>
                  <a:schemeClr val="lt1"/>
                </a:highlight>
              </a:rPr>
            </a:br>
            <a:endParaRPr>
              <a:solidFill>
                <a:schemeClr val="dk1"/>
              </a:solidFill>
              <a:highlight>
                <a:schemeClr val="lt1"/>
              </a:highlight>
            </a:endParaRPr>
          </a:p>
          <a:p>
            <a:pPr indent="-317500" lvl="0" marL="457200" rtl="0" algn="l">
              <a:lnSpc>
                <a:spcPct val="90000"/>
              </a:lnSpc>
              <a:spcBef>
                <a:spcPts val="0"/>
              </a:spcBef>
              <a:spcAft>
                <a:spcPts val="0"/>
              </a:spcAft>
              <a:buClr>
                <a:schemeClr val="dk1"/>
              </a:buClr>
              <a:buSzPts val="1400"/>
              <a:buChar char="●"/>
            </a:pPr>
            <a:r>
              <a:rPr b="1" lang="ja" sz="1400">
                <a:solidFill>
                  <a:schemeClr val="dk1"/>
                </a:solidFill>
              </a:rPr>
              <a:t>課題解決の方向性-何ができるか/何をすべきか</a:t>
            </a:r>
            <a:endParaRPr b="1" sz="1400">
              <a:solidFill>
                <a:schemeClr val="dk1"/>
              </a:solidFill>
            </a:endParaRPr>
          </a:p>
          <a:p>
            <a:pPr indent="-317500" lvl="1" marL="914400" rtl="0" algn="l">
              <a:lnSpc>
                <a:spcPct val="90000"/>
              </a:lnSpc>
              <a:spcBef>
                <a:spcPts val="0"/>
              </a:spcBef>
              <a:spcAft>
                <a:spcPts val="0"/>
              </a:spcAft>
              <a:buClr>
                <a:schemeClr val="dk1"/>
              </a:buClr>
              <a:buSzPts val="1400"/>
              <a:buChar char="○"/>
            </a:pPr>
            <a:r>
              <a:rPr lang="ja">
                <a:solidFill>
                  <a:schemeClr val="dk1"/>
                </a:solidFill>
              </a:rPr>
              <a:t>申請プロセス毎の施策</a:t>
            </a:r>
            <a:endParaRPr>
              <a:solidFill>
                <a:schemeClr val="dk1"/>
              </a:solidFill>
            </a:endParaRPr>
          </a:p>
          <a:p>
            <a:pPr indent="-317500" lvl="2" marL="1371600" rtl="0" algn="l">
              <a:lnSpc>
                <a:spcPct val="90000"/>
              </a:lnSpc>
              <a:spcBef>
                <a:spcPts val="0"/>
              </a:spcBef>
              <a:spcAft>
                <a:spcPts val="0"/>
              </a:spcAft>
              <a:buClr>
                <a:schemeClr val="dk1"/>
              </a:buClr>
              <a:buSzPts val="1400"/>
              <a:buChar char="■"/>
            </a:pPr>
            <a:r>
              <a:rPr lang="ja">
                <a:solidFill>
                  <a:schemeClr val="dk1"/>
                </a:solidFill>
              </a:rPr>
              <a:t>国や自治体にしかできないこと</a:t>
            </a:r>
            <a:endParaRPr>
              <a:solidFill>
                <a:schemeClr val="dk1"/>
              </a:solidFill>
            </a:endParaRPr>
          </a:p>
          <a:p>
            <a:pPr indent="-317500" lvl="2" marL="1371600" rtl="0" algn="l">
              <a:lnSpc>
                <a:spcPct val="90000"/>
              </a:lnSpc>
              <a:spcBef>
                <a:spcPts val="0"/>
              </a:spcBef>
              <a:spcAft>
                <a:spcPts val="0"/>
              </a:spcAft>
              <a:buClr>
                <a:schemeClr val="dk1"/>
              </a:buClr>
              <a:buSzPts val="1400"/>
              <a:buChar char="■"/>
            </a:pPr>
            <a:r>
              <a:rPr lang="ja">
                <a:solidFill>
                  <a:schemeClr val="dk1"/>
                </a:solidFill>
              </a:rPr>
              <a:t>国や自治体以外</a:t>
            </a:r>
            <a:endParaRPr>
              <a:solidFill>
                <a:schemeClr val="dk1"/>
              </a:solidFill>
            </a:endParaRPr>
          </a:p>
          <a:p>
            <a:pPr indent="-317500" lvl="1" marL="914400" rtl="0" algn="l">
              <a:lnSpc>
                <a:spcPct val="90000"/>
              </a:lnSpc>
              <a:spcBef>
                <a:spcPts val="0"/>
              </a:spcBef>
              <a:spcAft>
                <a:spcPts val="0"/>
              </a:spcAft>
              <a:buClr>
                <a:schemeClr val="dk1"/>
              </a:buClr>
              <a:buSzPts val="1400"/>
              <a:buChar char="○"/>
            </a:pPr>
            <a:r>
              <a:rPr lang="ja">
                <a:solidFill>
                  <a:schemeClr val="dk1"/>
                </a:solidFill>
              </a:rPr>
              <a:t>言語的排除とスティグマへの対抗</a:t>
            </a:r>
            <a:endParaRPr>
              <a:solidFill>
                <a:schemeClr val="dk1"/>
              </a:solidFill>
            </a:endParaRPr>
          </a:p>
          <a:p>
            <a:pPr indent="-317500" lvl="1" marL="914400" rtl="0" algn="l">
              <a:lnSpc>
                <a:spcPct val="90000"/>
              </a:lnSpc>
              <a:spcBef>
                <a:spcPts val="0"/>
              </a:spcBef>
              <a:spcAft>
                <a:spcPts val="0"/>
              </a:spcAft>
              <a:buClr>
                <a:schemeClr val="dk1"/>
              </a:buClr>
              <a:buSzPts val="1400"/>
              <a:buChar char="○"/>
            </a:pPr>
            <a:r>
              <a:rPr lang="ja">
                <a:solidFill>
                  <a:schemeClr val="dk1"/>
                </a:solidFill>
              </a:rPr>
              <a:t>権利行使と尊厳のトレードオフへの対応</a:t>
            </a:r>
            <a:endParaRPr>
              <a:solidFill>
                <a:schemeClr val="dk1"/>
              </a:solidFill>
            </a:endParaRPr>
          </a:p>
          <a:p>
            <a:pPr indent="-317500" lvl="1" marL="914400" rtl="0" algn="l">
              <a:lnSpc>
                <a:spcPct val="90000"/>
              </a:lnSpc>
              <a:spcBef>
                <a:spcPts val="0"/>
              </a:spcBef>
              <a:spcAft>
                <a:spcPts val="0"/>
              </a:spcAft>
              <a:buClr>
                <a:schemeClr val="dk1"/>
              </a:buClr>
              <a:buSzPts val="1400"/>
              <a:buChar char="○"/>
            </a:pPr>
            <a:r>
              <a:rPr lang="ja">
                <a:solidFill>
                  <a:schemeClr val="dk1"/>
                </a:solidFill>
              </a:rPr>
              <a:t>プッシュ型</a:t>
            </a:r>
            <a:endParaRPr>
              <a:solidFill>
                <a:schemeClr val="dk1"/>
              </a:solidFill>
            </a:endParaRPr>
          </a:p>
          <a:p>
            <a:pPr indent="-317500" lvl="1" marL="914400" rtl="0" algn="l">
              <a:lnSpc>
                <a:spcPct val="90000"/>
              </a:lnSpc>
              <a:spcBef>
                <a:spcPts val="0"/>
              </a:spcBef>
              <a:spcAft>
                <a:spcPts val="0"/>
              </a:spcAft>
              <a:buClr>
                <a:schemeClr val="dk1"/>
              </a:buClr>
              <a:buSzPts val="1400"/>
              <a:buChar char="○"/>
            </a:pPr>
            <a:r>
              <a:rPr lang="ja">
                <a:solidFill>
                  <a:schemeClr val="dk1"/>
                </a:solidFill>
              </a:rPr>
              <a:t>アウトリーチ</a:t>
            </a:r>
            <a:endParaRPr>
              <a:solidFill>
                <a:schemeClr val="dk1"/>
              </a:solidFill>
            </a:endParaRPr>
          </a:p>
          <a:p>
            <a:pPr indent="-317500" lvl="1" marL="914400" rtl="0" algn="l">
              <a:lnSpc>
                <a:spcPct val="90000"/>
              </a:lnSpc>
              <a:spcBef>
                <a:spcPts val="0"/>
              </a:spcBef>
              <a:spcAft>
                <a:spcPts val="0"/>
              </a:spcAft>
              <a:buClr>
                <a:schemeClr val="dk1"/>
              </a:buClr>
              <a:buSzPts val="1400"/>
              <a:buChar char="○"/>
            </a:pPr>
            <a:r>
              <a:rPr lang="ja">
                <a:solidFill>
                  <a:schemeClr val="dk1"/>
                </a:solidFill>
              </a:rPr>
              <a:t>伴走支援</a:t>
            </a:r>
            <a:endParaRPr>
              <a:solidFill>
                <a:schemeClr val="dk1"/>
              </a:solidFill>
            </a:endParaRPr>
          </a:p>
          <a:p>
            <a:pPr indent="-317500" lvl="0" marL="457200" rtl="0" algn="l">
              <a:lnSpc>
                <a:spcPct val="90000"/>
              </a:lnSpc>
              <a:spcBef>
                <a:spcPts val="0"/>
              </a:spcBef>
              <a:spcAft>
                <a:spcPts val="0"/>
              </a:spcAft>
              <a:buClr>
                <a:schemeClr val="dk1"/>
              </a:buClr>
              <a:buSzPts val="1400"/>
              <a:buChar char="●"/>
            </a:pPr>
            <a:r>
              <a:rPr lang="ja" sz="1400">
                <a:solidFill>
                  <a:schemeClr val="dk1"/>
                </a:solidFill>
              </a:rPr>
              <a:t>おわりに</a:t>
            </a:r>
            <a:endParaRPr sz="1400">
              <a:solidFill>
                <a:schemeClr val="dk1"/>
              </a:solidFill>
            </a:endParaRPr>
          </a:p>
        </p:txBody>
      </p:sp>
      <p:sp>
        <p:nvSpPr>
          <p:cNvPr id="74" name="Google Shape;74;p15"/>
          <p:cNvSpPr txBox="1"/>
          <p:nvPr>
            <p:ph idx="12" type="sldNum"/>
          </p:nvPr>
        </p:nvSpPr>
        <p:spPr>
          <a:xfrm>
            <a:off x="8838762" y="4862965"/>
            <a:ext cx="245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17050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ja" sz="2400"/>
              <a:t>1.前提認識の共有</a:t>
            </a:r>
            <a:endParaRPr sz="2400"/>
          </a:p>
        </p:txBody>
      </p:sp>
      <p:sp>
        <p:nvSpPr>
          <p:cNvPr id="80" name="Google Shape;80;p16"/>
          <p:cNvSpPr txBox="1"/>
          <p:nvPr>
            <p:ph idx="1" type="body"/>
          </p:nvPr>
        </p:nvSpPr>
        <p:spPr>
          <a:xfrm>
            <a:off x="144300" y="1152475"/>
            <a:ext cx="8688000" cy="34164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ja" sz="2000">
                <a:solidFill>
                  <a:schemeClr val="dk1"/>
                </a:solidFill>
                <a:highlight>
                  <a:schemeClr val="accent6"/>
                </a:highlight>
              </a:rPr>
              <a:t>権利の問題</a:t>
            </a:r>
            <a:r>
              <a:rPr b="1" lang="ja" sz="2000">
                <a:solidFill>
                  <a:schemeClr val="dk1"/>
                </a:solidFill>
              </a:rPr>
              <a:t>＞＞＞申請手続きの問題</a:t>
            </a:r>
            <a:endParaRPr b="1" sz="2000">
              <a:solidFill>
                <a:schemeClr val="dk1"/>
              </a:solidFill>
            </a:endParaRPr>
          </a:p>
          <a:p>
            <a:pPr indent="0" lvl="0" marL="0" rtl="0" algn="l">
              <a:spcBef>
                <a:spcPts val="0"/>
              </a:spcBef>
              <a:spcAft>
                <a:spcPts val="0"/>
              </a:spcAft>
              <a:buNone/>
            </a:pPr>
            <a:r>
              <a:t/>
            </a:r>
            <a:endParaRPr b="1" sz="2000">
              <a:solidFill>
                <a:schemeClr val="dk1"/>
              </a:solidFill>
            </a:endParaRPr>
          </a:p>
          <a:p>
            <a:pPr indent="-336550" lvl="0" marL="457200" rtl="0" algn="l">
              <a:spcBef>
                <a:spcPts val="0"/>
              </a:spcBef>
              <a:spcAft>
                <a:spcPts val="0"/>
              </a:spcAft>
              <a:buClr>
                <a:schemeClr val="dk1"/>
              </a:buClr>
              <a:buSzPts val="1700"/>
              <a:buChar char="●"/>
            </a:pPr>
            <a:r>
              <a:rPr lang="ja" sz="1700">
                <a:solidFill>
                  <a:schemeClr val="dk1"/>
                </a:solidFill>
              </a:rPr>
              <a:t>憲法25条の生存権保障の実現のために整備されたのが社会保障制度</a:t>
            </a:r>
            <a:endParaRPr sz="1700">
              <a:solidFill>
                <a:schemeClr val="dk1"/>
              </a:solidFill>
            </a:endParaRPr>
          </a:p>
          <a:p>
            <a:pPr indent="-336550" lvl="0" marL="457200" rtl="0" algn="l">
              <a:spcBef>
                <a:spcPts val="0"/>
              </a:spcBef>
              <a:spcAft>
                <a:spcPts val="0"/>
              </a:spcAft>
              <a:buClr>
                <a:srgbClr val="0F1419"/>
              </a:buClr>
              <a:buSzPts val="1700"/>
              <a:buFont typeface="Roboto"/>
              <a:buChar char="●"/>
            </a:pPr>
            <a:r>
              <a:rPr lang="ja" sz="1700">
                <a:solidFill>
                  <a:srgbClr val="0F1419"/>
                </a:solidFill>
                <a:latin typeface="Roboto"/>
                <a:ea typeface="Roboto"/>
                <a:cs typeface="Roboto"/>
                <a:sym typeface="Roboto"/>
              </a:rPr>
              <a:t>攻めの福祉の重要性と共に、攻めの福祉の発動を不要にする環境整備が重要</a:t>
            </a:r>
            <a:endParaRPr sz="1700">
              <a:solidFill>
                <a:schemeClr val="dk1"/>
              </a:solidFill>
            </a:endParaRPr>
          </a:p>
          <a:p>
            <a:pPr indent="-336550" lvl="0" marL="457200" rtl="0" algn="l">
              <a:spcBef>
                <a:spcPts val="0"/>
              </a:spcBef>
              <a:spcAft>
                <a:spcPts val="0"/>
              </a:spcAft>
              <a:buClr>
                <a:schemeClr val="dk1"/>
              </a:buClr>
              <a:buSzPts val="1700"/>
              <a:buChar char="●"/>
            </a:pPr>
            <a:r>
              <a:rPr lang="ja" sz="1700">
                <a:solidFill>
                  <a:schemeClr val="dk1"/>
                </a:solidFill>
                <a:highlight>
                  <a:schemeClr val="accent6"/>
                </a:highlight>
              </a:rPr>
              <a:t>申請する権利の行使を阻む構造、権利行使を支える施策の乏しさに焦点を当てる</a:t>
            </a:r>
            <a:endParaRPr sz="1700">
              <a:solidFill>
                <a:schemeClr val="dk1"/>
              </a:solidFill>
              <a:highlight>
                <a:schemeClr val="accent6"/>
              </a:highlight>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1200"/>
              </a:spcAft>
              <a:buNone/>
            </a:pPr>
            <a:r>
              <a:t/>
            </a:r>
            <a:endParaRPr/>
          </a:p>
        </p:txBody>
      </p:sp>
      <p:sp>
        <p:nvSpPr>
          <p:cNvPr id="81" name="Google Shape;81;p16"/>
          <p:cNvSpPr txBox="1"/>
          <p:nvPr>
            <p:ph idx="12" type="sldNum"/>
          </p:nvPr>
        </p:nvSpPr>
        <p:spPr>
          <a:xfrm>
            <a:off x="8838762" y="4862965"/>
            <a:ext cx="245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847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ja" sz="2400"/>
              <a:t>2.</a:t>
            </a:r>
            <a:r>
              <a:rPr b="1" lang="ja" sz="2400"/>
              <a:t>制度利用を阻む要因①-申請プロセスにおける障壁-</a:t>
            </a:r>
            <a:endParaRPr b="1" sz="2400"/>
          </a:p>
        </p:txBody>
      </p:sp>
      <p:sp>
        <p:nvSpPr>
          <p:cNvPr id="87" name="Google Shape;87;p17"/>
          <p:cNvSpPr txBox="1"/>
          <p:nvPr>
            <p:ph idx="1" type="body"/>
          </p:nvPr>
        </p:nvSpPr>
        <p:spPr>
          <a:xfrm>
            <a:off x="152550" y="503975"/>
            <a:ext cx="8838900" cy="923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ja" sz="2339">
                <a:solidFill>
                  <a:schemeClr val="dk1"/>
                </a:solidFill>
              </a:rPr>
              <a:t>制度の存在を知らない、内容がよくわからない、書類を書けない・揃えられない、自分の状況をうまく説明できない、役所に相談に行く時間・余裕がない...etc</a:t>
            </a:r>
            <a:endParaRPr b="1" sz="2339">
              <a:solidFill>
                <a:schemeClr val="dk1"/>
              </a:solidFill>
            </a:endParaRPr>
          </a:p>
          <a:p>
            <a:pPr indent="0" lvl="0" marL="0" rtl="0" algn="l">
              <a:spcBef>
                <a:spcPts val="0"/>
              </a:spcBef>
              <a:spcAft>
                <a:spcPts val="1200"/>
              </a:spcAft>
              <a:buNone/>
            </a:pPr>
            <a:r>
              <a:t/>
            </a:r>
            <a:endParaRPr/>
          </a:p>
        </p:txBody>
      </p:sp>
      <p:sp>
        <p:nvSpPr>
          <p:cNvPr id="88" name="Google Shape;88;p17"/>
          <p:cNvSpPr/>
          <p:nvPr/>
        </p:nvSpPr>
        <p:spPr>
          <a:xfrm>
            <a:off x="2015850" y="1563125"/>
            <a:ext cx="5956750" cy="3311675"/>
          </a:xfrm>
          <a:custGeom>
            <a:rect b="b" l="l" r="r" t="t"/>
            <a:pathLst>
              <a:path extrusionOk="0" h="132467" w="238270">
                <a:moveTo>
                  <a:pt x="0" y="0"/>
                </a:moveTo>
                <a:cubicBezTo>
                  <a:pt x="10141" y="0"/>
                  <a:pt x="27460" y="2955"/>
                  <a:pt x="27460" y="13096"/>
                </a:cubicBezTo>
                <a:cubicBezTo>
                  <a:pt x="27460" y="15494"/>
                  <a:pt x="23789" y="16182"/>
                  <a:pt x="21968" y="17743"/>
                </a:cubicBezTo>
                <a:cubicBezTo>
                  <a:pt x="18025" y="21123"/>
                  <a:pt x="13811" y="24210"/>
                  <a:pt x="10139" y="27882"/>
                </a:cubicBezTo>
                <a:cubicBezTo>
                  <a:pt x="5251" y="32770"/>
                  <a:pt x="4725" y="43052"/>
                  <a:pt x="8872" y="48583"/>
                </a:cubicBezTo>
                <a:cubicBezTo>
                  <a:pt x="11764" y="52440"/>
                  <a:pt x="18508" y="51218"/>
                  <a:pt x="23236" y="50273"/>
                </a:cubicBezTo>
                <a:cubicBezTo>
                  <a:pt x="29176" y="49086"/>
                  <a:pt x="35462" y="51036"/>
                  <a:pt x="41402" y="49850"/>
                </a:cubicBezTo>
                <a:cubicBezTo>
                  <a:pt x="46381" y="48856"/>
                  <a:pt x="54533" y="49994"/>
                  <a:pt x="55766" y="54920"/>
                </a:cubicBezTo>
                <a:cubicBezTo>
                  <a:pt x="57688" y="62600"/>
                  <a:pt x="45730" y="67175"/>
                  <a:pt x="40979" y="73508"/>
                </a:cubicBezTo>
                <a:cubicBezTo>
                  <a:pt x="38332" y="77036"/>
                  <a:pt x="41663" y="83062"/>
                  <a:pt x="44781" y="86182"/>
                </a:cubicBezTo>
                <a:cubicBezTo>
                  <a:pt x="58371" y="99782"/>
                  <a:pt x="83272" y="77955"/>
                  <a:pt x="102237" y="81113"/>
                </a:cubicBezTo>
                <a:cubicBezTo>
                  <a:pt x="115216" y="83274"/>
                  <a:pt x="115874" y="108097"/>
                  <a:pt x="128852" y="110263"/>
                </a:cubicBezTo>
                <a:cubicBezTo>
                  <a:pt x="145522" y="113045"/>
                  <a:pt x="158750" y="86673"/>
                  <a:pt x="175323" y="89985"/>
                </a:cubicBezTo>
                <a:cubicBezTo>
                  <a:pt x="177666" y="90453"/>
                  <a:pt x="178702" y="93364"/>
                  <a:pt x="180392" y="95054"/>
                </a:cubicBezTo>
                <a:cubicBezTo>
                  <a:pt x="184338" y="99000"/>
                  <a:pt x="189773" y="101676"/>
                  <a:pt x="192644" y="106461"/>
                </a:cubicBezTo>
                <a:cubicBezTo>
                  <a:pt x="195691" y="111540"/>
                  <a:pt x="196905" y="117904"/>
                  <a:pt x="201093" y="122092"/>
                </a:cubicBezTo>
                <a:cubicBezTo>
                  <a:pt x="208086" y="129085"/>
                  <a:pt x="219086" y="132231"/>
                  <a:pt x="228976" y="132231"/>
                </a:cubicBezTo>
                <a:cubicBezTo>
                  <a:pt x="232103" y="132231"/>
                  <a:pt x="236058" y="133174"/>
                  <a:pt x="238270" y="130964"/>
                </a:cubicBezTo>
              </a:path>
            </a:pathLst>
          </a:custGeom>
          <a:noFill/>
          <a:ln cap="flat" cmpd="sng" w="9525">
            <a:solidFill>
              <a:srgbClr val="A7A7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7"/>
          <p:cNvSpPr txBox="1"/>
          <p:nvPr/>
        </p:nvSpPr>
        <p:spPr>
          <a:xfrm>
            <a:off x="2447551" y="1334075"/>
            <a:ext cx="1652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制度の存在を知らない/探すことが難しい</a:t>
            </a:r>
            <a:endParaRPr b="1" i="0" sz="1300" u="none" cap="none" strike="noStrike">
              <a:solidFill>
                <a:srgbClr val="000000"/>
              </a:solidFill>
              <a:latin typeface="Arial"/>
              <a:ea typeface="Arial"/>
              <a:cs typeface="Arial"/>
              <a:sym typeface="Arial"/>
            </a:endParaRPr>
          </a:p>
        </p:txBody>
      </p:sp>
      <p:pic>
        <p:nvPicPr>
          <p:cNvPr descr="落下する人のイラスト" id="90" name="Google Shape;90;p17"/>
          <p:cNvPicPr preferRelativeResize="0"/>
          <p:nvPr/>
        </p:nvPicPr>
        <p:blipFill rotWithShape="1">
          <a:blip r:embed="rId3">
            <a:alphaModFix/>
          </a:blip>
          <a:srcRect b="0" l="0" r="0" t="0"/>
          <a:stretch/>
        </p:blipFill>
        <p:spPr>
          <a:xfrm>
            <a:off x="2533400" y="1813950"/>
            <a:ext cx="570807" cy="738900"/>
          </a:xfrm>
          <a:prstGeom prst="rect">
            <a:avLst/>
          </a:prstGeom>
          <a:noFill/>
          <a:ln>
            <a:noFill/>
          </a:ln>
        </p:spPr>
      </p:pic>
      <p:sp>
        <p:nvSpPr>
          <p:cNvPr id="91" name="Google Shape;91;p17"/>
          <p:cNvSpPr txBox="1"/>
          <p:nvPr/>
        </p:nvSpPr>
        <p:spPr>
          <a:xfrm>
            <a:off x="894725" y="3660163"/>
            <a:ext cx="2095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制度の内容（受給要件など）の理解が難しい</a:t>
            </a:r>
            <a:endParaRPr b="1" i="0" sz="1100" u="none" cap="none" strike="noStrike">
              <a:solidFill>
                <a:srgbClr val="000000"/>
              </a:solidFill>
              <a:latin typeface="Arial"/>
              <a:ea typeface="Arial"/>
              <a:cs typeface="Arial"/>
              <a:sym typeface="Arial"/>
            </a:endParaRPr>
          </a:p>
        </p:txBody>
      </p:sp>
      <p:sp>
        <p:nvSpPr>
          <p:cNvPr id="92" name="Google Shape;92;p17"/>
          <p:cNvSpPr txBox="1"/>
          <p:nvPr/>
        </p:nvSpPr>
        <p:spPr>
          <a:xfrm>
            <a:off x="3769575" y="3033563"/>
            <a:ext cx="1539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申請に必要な書類を</a:t>
            </a:r>
            <a:endParaRPr b="1" i="0" sz="11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揃えることが難しい</a:t>
            </a:r>
            <a:endParaRPr b="1" i="0" sz="1100" u="none" cap="none" strike="noStrike">
              <a:solidFill>
                <a:srgbClr val="000000"/>
              </a:solidFill>
              <a:latin typeface="Arial"/>
              <a:ea typeface="Arial"/>
              <a:cs typeface="Arial"/>
              <a:sym typeface="Arial"/>
            </a:endParaRPr>
          </a:p>
        </p:txBody>
      </p:sp>
      <p:pic>
        <p:nvPicPr>
          <p:cNvPr descr="落下する人のイラスト" id="93" name="Google Shape;93;p17"/>
          <p:cNvPicPr preferRelativeResize="0"/>
          <p:nvPr/>
        </p:nvPicPr>
        <p:blipFill rotWithShape="1">
          <a:blip r:embed="rId3">
            <a:alphaModFix/>
          </a:blip>
          <a:srcRect b="0" l="0" r="0" t="0"/>
          <a:stretch/>
        </p:blipFill>
        <p:spPr>
          <a:xfrm>
            <a:off x="1837800" y="2797750"/>
            <a:ext cx="570807" cy="738900"/>
          </a:xfrm>
          <a:prstGeom prst="rect">
            <a:avLst/>
          </a:prstGeom>
          <a:noFill/>
          <a:ln>
            <a:noFill/>
          </a:ln>
        </p:spPr>
      </p:pic>
      <p:pic>
        <p:nvPicPr>
          <p:cNvPr descr="落下する人のイラスト" id="94" name="Google Shape;94;p17"/>
          <p:cNvPicPr preferRelativeResize="0"/>
          <p:nvPr/>
        </p:nvPicPr>
        <p:blipFill rotWithShape="1">
          <a:blip r:embed="rId3">
            <a:alphaModFix/>
          </a:blip>
          <a:srcRect b="0" l="0" r="0" t="0"/>
          <a:stretch/>
        </p:blipFill>
        <p:spPr>
          <a:xfrm>
            <a:off x="3235450" y="2835487"/>
            <a:ext cx="570807" cy="738900"/>
          </a:xfrm>
          <a:prstGeom prst="rect">
            <a:avLst/>
          </a:prstGeom>
          <a:noFill/>
          <a:ln>
            <a:noFill/>
          </a:ln>
        </p:spPr>
      </p:pic>
      <p:sp>
        <p:nvSpPr>
          <p:cNvPr id="95" name="Google Shape;95;p17"/>
          <p:cNvSpPr txBox="1"/>
          <p:nvPr/>
        </p:nvSpPr>
        <p:spPr>
          <a:xfrm>
            <a:off x="2533400" y="4383075"/>
            <a:ext cx="1804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申請書類を記入すること</a:t>
            </a:r>
            <a:br>
              <a:rPr b="1" i="0" lang="ja" sz="1100" u="none" cap="none" strike="noStrike">
                <a:solidFill>
                  <a:srgbClr val="000000"/>
                </a:solidFill>
                <a:latin typeface="Meiryo"/>
                <a:ea typeface="Meiryo"/>
                <a:cs typeface="Meiryo"/>
                <a:sym typeface="Meiryo"/>
              </a:rPr>
            </a:br>
            <a:r>
              <a:rPr b="1" i="0" lang="ja" sz="1100" u="none" cap="none" strike="noStrike">
                <a:solidFill>
                  <a:srgbClr val="000000"/>
                </a:solidFill>
                <a:latin typeface="Meiryo"/>
                <a:ea typeface="Meiryo"/>
                <a:cs typeface="Meiryo"/>
                <a:sym typeface="Meiryo"/>
              </a:rPr>
              <a:t>が難しい</a:t>
            </a:r>
            <a:endParaRPr b="1" i="0" sz="1100" u="none" cap="none" strike="noStrike">
              <a:solidFill>
                <a:srgbClr val="000000"/>
              </a:solidFill>
              <a:latin typeface="Arial"/>
              <a:ea typeface="Arial"/>
              <a:cs typeface="Arial"/>
              <a:sym typeface="Arial"/>
            </a:endParaRPr>
          </a:p>
        </p:txBody>
      </p:sp>
      <p:pic>
        <p:nvPicPr>
          <p:cNvPr descr="落下する人のイラスト" id="96" name="Google Shape;96;p17"/>
          <p:cNvPicPr preferRelativeResize="0"/>
          <p:nvPr/>
        </p:nvPicPr>
        <p:blipFill rotWithShape="1">
          <a:blip r:embed="rId3">
            <a:alphaModFix/>
          </a:blip>
          <a:srcRect b="0" l="0" r="0" t="0"/>
          <a:stretch/>
        </p:blipFill>
        <p:spPr>
          <a:xfrm>
            <a:off x="2828725" y="3687200"/>
            <a:ext cx="570807" cy="738900"/>
          </a:xfrm>
          <a:prstGeom prst="rect">
            <a:avLst/>
          </a:prstGeom>
          <a:noFill/>
          <a:ln>
            <a:noFill/>
          </a:ln>
        </p:spPr>
      </p:pic>
      <p:sp>
        <p:nvSpPr>
          <p:cNvPr id="97" name="Google Shape;97;p17"/>
          <p:cNvSpPr txBox="1"/>
          <p:nvPr/>
        </p:nvSpPr>
        <p:spPr>
          <a:xfrm>
            <a:off x="4337600" y="4538325"/>
            <a:ext cx="1652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自分の状況をうまく</a:t>
            </a:r>
            <a:endParaRPr b="1" i="0" sz="11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説明することが難しい</a:t>
            </a:r>
            <a:endParaRPr b="1" i="0" sz="1100" u="none" cap="none" strike="noStrike">
              <a:solidFill>
                <a:srgbClr val="000000"/>
              </a:solidFill>
              <a:latin typeface="Arial"/>
              <a:ea typeface="Arial"/>
              <a:cs typeface="Arial"/>
              <a:sym typeface="Arial"/>
            </a:endParaRPr>
          </a:p>
        </p:txBody>
      </p:sp>
      <p:sp>
        <p:nvSpPr>
          <p:cNvPr id="98" name="Google Shape;98;p17"/>
          <p:cNvSpPr txBox="1"/>
          <p:nvPr/>
        </p:nvSpPr>
        <p:spPr>
          <a:xfrm>
            <a:off x="160500" y="1244730"/>
            <a:ext cx="20958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ja" sz="900" u="none" cap="none" strike="noStrike">
                <a:solidFill>
                  <a:srgbClr val="000000"/>
                </a:solidFill>
                <a:latin typeface="Meiryo"/>
                <a:ea typeface="Meiryo"/>
                <a:cs typeface="Meiryo"/>
                <a:sym typeface="Meiryo"/>
              </a:rPr>
              <a:t>ダブルワークや家族のケアなど多忙で、調べたり、相談や申請に行く時間が取れない</a:t>
            </a:r>
            <a:endParaRPr b="1" i="0" sz="1100" u="none" cap="none" strike="noStrike">
              <a:solidFill>
                <a:srgbClr val="000000"/>
              </a:solidFill>
              <a:latin typeface="Arial"/>
              <a:ea typeface="Arial"/>
              <a:cs typeface="Arial"/>
              <a:sym typeface="Arial"/>
            </a:endParaRPr>
          </a:p>
        </p:txBody>
      </p:sp>
      <p:pic>
        <p:nvPicPr>
          <p:cNvPr descr="セーフティーネットのイラスト | かわいいフリー素材集 いらすとや" id="99" name="Google Shape;99;p17"/>
          <p:cNvPicPr preferRelativeResize="0"/>
          <p:nvPr/>
        </p:nvPicPr>
        <p:blipFill rotWithShape="1">
          <a:blip r:embed="rId4">
            <a:alphaModFix/>
          </a:blip>
          <a:srcRect b="0" l="0" r="0" t="0"/>
          <a:stretch/>
        </p:blipFill>
        <p:spPr>
          <a:xfrm>
            <a:off x="7550618" y="4204329"/>
            <a:ext cx="892357" cy="923400"/>
          </a:xfrm>
          <a:prstGeom prst="rect">
            <a:avLst/>
          </a:prstGeom>
          <a:noFill/>
          <a:ln>
            <a:noFill/>
          </a:ln>
        </p:spPr>
      </p:pic>
      <p:pic>
        <p:nvPicPr>
          <p:cNvPr descr="落下する人のイラスト" id="100" name="Google Shape;100;p17"/>
          <p:cNvPicPr preferRelativeResize="0"/>
          <p:nvPr/>
        </p:nvPicPr>
        <p:blipFill rotWithShape="1">
          <a:blip r:embed="rId3">
            <a:alphaModFix/>
          </a:blip>
          <a:srcRect b="0" l="0" r="0" t="0"/>
          <a:stretch/>
        </p:blipFill>
        <p:spPr>
          <a:xfrm>
            <a:off x="4389175" y="3798600"/>
            <a:ext cx="570807" cy="738900"/>
          </a:xfrm>
          <a:prstGeom prst="rect">
            <a:avLst/>
          </a:prstGeom>
          <a:noFill/>
          <a:ln>
            <a:noFill/>
          </a:ln>
        </p:spPr>
      </p:pic>
      <p:pic>
        <p:nvPicPr>
          <p:cNvPr id="101" name="Google Shape;101;p17"/>
          <p:cNvPicPr preferRelativeResize="0"/>
          <p:nvPr/>
        </p:nvPicPr>
        <p:blipFill rotWithShape="1">
          <a:blip r:embed="rId5">
            <a:alphaModFix/>
          </a:blip>
          <a:srcRect b="0" l="0" r="0" t="17518"/>
          <a:stretch/>
        </p:blipFill>
        <p:spPr>
          <a:xfrm>
            <a:off x="470625" y="1734400"/>
            <a:ext cx="1314375" cy="799600"/>
          </a:xfrm>
          <a:prstGeom prst="rect">
            <a:avLst/>
          </a:prstGeom>
          <a:noFill/>
          <a:ln>
            <a:noFill/>
          </a:ln>
        </p:spPr>
      </p:pic>
      <p:pic>
        <p:nvPicPr>
          <p:cNvPr id="102" name="Google Shape;102;p17"/>
          <p:cNvPicPr preferRelativeResize="0"/>
          <p:nvPr/>
        </p:nvPicPr>
        <p:blipFill rotWithShape="1">
          <a:blip r:embed="rId6">
            <a:alphaModFix/>
          </a:blip>
          <a:srcRect b="0" l="0" r="0" t="0"/>
          <a:stretch/>
        </p:blipFill>
        <p:spPr>
          <a:xfrm>
            <a:off x="5949625" y="3460444"/>
            <a:ext cx="1037775" cy="996258"/>
          </a:xfrm>
          <a:prstGeom prst="rect">
            <a:avLst/>
          </a:prstGeom>
          <a:noFill/>
          <a:ln>
            <a:noFill/>
          </a:ln>
        </p:spPr>
      </p:pic>
      <p:pic>
        <p:nvPicPr>
          <p:cNvPr descr="落下する人のイラスト" id="103" name="Google Shape;103;p17"/>
          <p:cNvPicPr preferRelativeResize="0"/>
          <p:nvPr/>
        </p:nvPicPr>
        <p:blipFill rotWithShape="1">
          <a:blip r:embed="rId3">
            <a:alphaModFix/>
          </a:blip>
          <a:srcRect b="0" l="0" r="0" t="0"/>
          <a:stretch/>
        </p:blipFill>
        <p:spPr>
          <a:xfrm>
            <a:off x="6183113" y="4278075"/>
            <a:ext cx="570807" cy="738900"/>
          </a:xfrm>
          <a:prstGeom prst="rect">
            <a:avLst/>
          </a:prstGeom>
          <a:noFill/>
          <a:ln>
            <a:noFill/>
          </a:ln>
        </p:spPr>
      </p:pic>
      <p:sp>
        <p:nvSpPr>
          <p:cNvPr id="104" name="Google Shape;104;p17"/>
          <p:cNvSpPr txBox="1"/>
          <p:nvPr/>
        </p:nvSpPr>
        <p:spPr>
          <a:xfrm>
            <a:off x="5841275" y="2744650"/>
            <a:ext cx="31581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申請窓口などの不適切な対応</a:t>
            </a:r>
            <a:br>
              <a:rPr b="1" i="0" lang="ja" sz="1100" u="none" cap="none" strike="noStrike">
                <a:solidFill>
                  <a:srgbClr val="000000"/>
                </a:solidFill>
                <a:latin typeface="Meiryo"/>
                <a:ea typeface="Meiryo"/>
                <a:cs typeface="Meiryo"/>
                <a:sym typeface="Meiryo"/>
              </a:rPr>
            </a:br>
            <a:r>
              <a:rPr b="1" i="0" lang="ja" sz="1100" u="none" cap="none" strike="noStrike">
                <a:solidFill>
                  <a:srgbClr val="000000"/>
                </a:solidFill>
                <a:latin typeface="Meiryo"/>
                <a:ea typeface="Meiryo"/>
                <a:cs typeface="Meiryo"/>
                <a:sym typeface="Meiryo"/>
              </a:rPr>
              <a:t>（説明不足、誤った説明、尊厳を傷つけるような対応、生活保護における水際作戦など）</a:t>
            </a:r>
            <a:endParaRPr b="1" i="0" sz="1300" u="none" cap="none" strike="noStrike">
              <a:solidFill>
                <a:srgbClr val="000000"/>
              </a:solidFill>
              <a:latin typeface="Arial"/>
              <a:ea typeface="Arial"/>
              <a:cs typeface="Arial"/>
              <a:sym typeface="Arial"/>
            </a:endParaRPr>
          </a:p>
        </p:txBody>
      </p:sp>
      <p:pic>
        <p:nvPicPr>
          <p:cNvPr id="105" name="Google Shape;105;p17"/>
          <p:cNvPicPr preferRelativeResize="0"/>
          <p:nvPr/>
        </p:nvPicPr>
        <p:blipFill rotWithShape="1">
          <a:blip r:embed="rId7">
            <a:alphaModFix/>
          </a:blip>
          <a:srcRect b="0" l="0" r="0" t="0"/>
          <a:stretch/>
        </p:blipFill>
        <p:spPr>
          <a:xfrm>
            <a:off x="4178687" y="1785251"/>
            <a:ext cx="991788" cy="1091400"/>
          </a:xfrm>
          <a:prstGeom prst="rect">
            <a:avLst/>
          </a:prstGeom>
          <a:noFill/>
          <a:ln>
            <a:noFill/>
          </a:ln>
        </p:spPr>
      </p:pic>
      <p:sp>
        <p:nvSpPr>
          <p:cNvPr id="106" name="Google Shape;106;p17"/>
          <p:cNvSpPr txBox="1"/>
          <p:nvPr/>
        </p:nvSpPr>
        <p:spPr>
          <a:xfrm>
            <a:off x="4959975" y="1930213"/>
            <a:ext cx="15399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制度利用に対する</a:t>
            </a:r>
            <a:endParaRPr b="1" i="0" sz="1100" u="none" cap="none" strike="noStrike">
              <a:solidFill>
                <a:srgbClr val="000000"/>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1100"/>
              <a:buFont typeface="Arial"/>
              <a:buNone/>
            </a:pPr>
            <a:r>
              <a:rPr b="1" i="0" lang="ja" sz="1100" u="none" cap="none" strike="noStrike">
                <a:solidFill>
                  <a:srgbClr val="000000"/>
                </a:solidFill>
                <a:latin typeface="Meiryo"/>
                <a:ea typeface="Meiryo"/>
                <a:cs typeface="Meiryo"/>
                <a:sym typeface="Meiryo"/>
              </a:rPr>
              <a:t>スティグマ</a:t>
            </a:r>
            <a:endParaRPr b="1" i="0" sz="1100" u="none" cap="none" strike="noStrike">
              <a:solidFill>
                <a:srgbClr val="000000"/>
              </a:solidFill>
              <a:latin typeface="Arial"/>
              <a:ea typeface="Arial"/>
              <a:cs typeface="Arial"/>
              <a:sym typeface="Arial"/>
            </a:endParaRPr>
          </a:p>
        </p:txBody>
      </p:sp>
      <p:pic>
        <p:nvPicPr>
          <p:cNvPr id="107" name="Google Shape;107;p17"/>
          <p:cNvPicPr preferRelativeResize="0"/>
          <p:nvPr/>
        </p:nvPicPr>
        <p:blipFill rotWithShape="1">
          <a:blip r:embed="rId8">
            <a:alphaModFix/>
          </a:blip>
          <a:srcRect b="0" l="0" r="0" t="0"/>
          <a:stretch/>
        </p:blipFill>
        <p:spPr>
          <a:xfrm>
            <a:off x="575400" y="2276237"/>
            <a:ext cx="625025" cy="681125"/>
          </a:xfrm>
          <a:prstGeom prst="rect">
            <a:avLst/>
          </a:prstGeom>
          <a:noFill/>
          <a:ln>
            <a:noFill/>
          </a:ln>
        </p:spPr>
      </p:pic>
      <p:sp>
        <p:nvSpPr>
          <p:cNvPr id="108" name="Google Shape;108;p17"/>
          <p:cNvSpPr txBox="1"/>
          <p:nvPr/>
        </p:nvSpPr>
        <p:spPr>
          <a:xfrm>
            <a:off x="228600" y="2863325"/>
            <a:ext cx="1652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ja" sz="1000" u="none" cap="none" strike="noStrike">
                <a:solidFill>
                  <a:srgbClr val="000000"/>
                </a:solidFill>
                <a:latin typeface="Meiryo"/>
                <a:ea typeface="Meiryo"/>
                <a:cs typeface="Meiryo"/>
                <a:sym typeface="Meiryo"/>
              </a:rPr>
              <a:t>申請を伴走支援する</a:t>
            </a:r>
            <a:br>
              <a:rPr b="1" i="0" lang="ja" sz="1000" u="none" cap="none" strike="noStrike">
                <a:solidFill>
                  <a:srgbClr val="000000"/>
                </a:solidFill>
                <a:latin typeface="Meiryo"/>
                <a:ea typeface="Meiryo"/>
                <a:cs typeface="Meiryo"/>
                <a:sym typeface="Meiryo"/>
              </a:rPr>
            </a:br>
            <a:r>
              <a:rPr b="1" i="0" lang="ja" sz="1000" u="none" cap="none" strike="noStrike">
                <a:solidFill>
                  <a:srgbClr val="000000"/>
                </a:solidFill>
                <a:latin typeface="Meiryo"/>
                <a:ea typeface="Meiryo"/>
                <a:cs typeface="Meiryo"/>
                <a:sym typeface="Meiryo"/>
              </a:rPr>
              <a:t>資源の乏しさ/認知不足</a:t>
            </a:r>
            <a:endParaRPr b="1" i="0" sz="1200" u="none" cap="none" strike="noStrike">
              <a:solidFill>
                <a:srgbClr val="000000"/>
              </a:solidFill>
              <a:latin typeface="Arial"/>
              <a:ea typeface="Arial"/>
              <a:cs typeface="Arial"/>
              <a:sym typeface="Arial"/>
            </a:endParaRPr>
          </a:p>
        </p:txBody>
      </p:sp>
      <p:sp>
        <p:nvSpPr>
          <p:cNvPr id="109" name="Google Shape;109;p17"/>
          <p:cNvSpPr txBox="1"/>
          <p:nvPr>
            <p:ph idx="12" type="sldNum"/>
          </p:nvPr>
        </p:nvSpPr>
        <p:spPr>
          <a:xfrm>
            <a:off x="8838762" y="4862965"/>
            <a:ext cx="245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idx="1" type="body"/>
          </p:nvPr>
        </p:nvSpPr>
        <p:spPr>
          <a:xfrm>
            <a:off x="223800" y="1540500"/>
            <a:ext cx="8608500" cy="31551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chemeClr val="dk1"/>
              </a:solidFill>
            </a:endParaRPr>
          </a:p>
          <a:p>
            <a:pPr indent="-317500" lvl="0" marL="457200" rtl="0" algn="l">
              <a:spcBef>
                <a:spcPts val="0"/>
              </a:spcBef>
              <a:spcAft>
                <a:spcPts val="0"/>
              </a:spcAft>
              <a:buClr>
                <a:schemeClr val="dk1"/>
              </a:buClr>
              <a:buSzPts val="1400"/>
              <a:buChar char="●"/>
            </a:pPr>
            <a:r>
              <a:rPr i="1" lang="ja" sz="1450">
                <a:solidFill>
                  <a:schemeClr val="dk1"/>
                </a:solidFill>
                <a:highlight>
                  <a:schemeClr val="lt1"/>
                </a:highlight>
                <a:latin typeface="Meiryo"/>
                <a:ea typeface="Meiryo"/>
                <a:cs typeface="Meiryo"/>
                <a:sym typeface="Meiryo"/>
              </a:rPr>
              <a:t>支援制度の利用状況について、</a:t>
            </a:r>
            <a:r>
              <a:rPr b="1" i="1" lang="ja" sz="1450" u="sng">
                <a:solidFill>
                  <a:schemeClr val="dk1"/>
                </a:solidFill>
                <a:highlight>
                  <a:schemeClr val="accent6"/>
                </a:highlight>
                <a:latin typeface="Meiryo"/>
                <a:ea typeface="Meiryo"/>
                <a:cs typeface="Meiryo"/>
                <a:sym typeface="Meiryo"/>
              </a:rPr>
              <a:t>収入の水準がもっとも低い世帯でも、「就学援助」や「児童扶養手当」の利用割合は５割前後</a:t>
            </a:r>
            <a:r>
              <a:rPr i="1" lang="ja" sz="1450">
                <a:solidFill>
                  <a:schemeClr val="dk1"/>
                </a:solidFill>
                <a:highlight>
                  <a:schemeClr val="lt1"/>
                </a:highlight>
                <a:latin typeface="Meiryo"/>
                <a:ea typeface="Meiryo"/>
                <a:cs typeface="Meiryo"/>
                <a:sym typeface="Meiryo"/>
              </a:rPr>
              <a:t>であり、「生活保護」、「生活困窮者の自立支援相談窓口」、「母子家庭等就業・自立支援センター」の</a:t>
            </a:r>
            <a:r>
              <a:rPr b="1" i="1" lang="ja" sz="1450" u="sng">
                <a:solidFill>
                  <a:schemeClr val="dk1"/>
                </a:solidFill>
                <a:highlight>
                  <a:schemeClr val="accent6"/>
                </a:highlight>
                <a:latin typeface="Meiryo"/>
                <a:ea typeface="Meiryo"/>
                <a:cs typeface="Meiryo"/>
                <a:sym typeface="Meiryo"/>
              </a:rPr>
              <a:t>利用割合は 1 割未満と低い</a:t>
            </a:r>
            <a:r>
              <a:rPr i="1" lang="ja" sz="1450">
                <a:solidFill>
                  <a:schemeClr val="dk1"/>
                </a:solidFill>
                <a:highlight>
                  <a:schemeClr val="accent6"/>
                </a:highlight>
                <a:latin typeface="Meiryo"/>
                <a:ea typeface="Meiryo"/>
                <a:cs typeface="Meiryo"/>
                <a:sym typeface="Meiryo"/>
              </a:rPr>
              <a:t>”</a:t>
            </a:r>
            <a:endParaRPr i="1">
              <a:solidFill>
                <a:schemeClr val="dk1"/>
              </a:solidFill>
              <a:highlight>
                <a:schemeClr val="accent6"/>
              </a:highlight>
            </a:endParaRPr>
          </a:p>
          <a:p>
            <a:pPr indent="-317500" lvl="0" marL="457200" rtl="0" algn="l">
              <a:spcBef>
                <a:spcPts val="0"/>
              </a:spcBef>
              <a:spcAft>
                <a:spcPts val="0"/>
              </a:spcAft>
              <a:buClr>
                <a:schemeClr val="dk1"/>
              </a:buClr>
              <a:buSzPts val="1400"/>
              <a:buChar char="●"/>
            </a:pPr>
            <a:r>
              <a:rPr i="1" lang="ja" sz="1450">
                <a:solidFill>
                  <a:schemeClr val="dk1"/>
                </a:solidFill>
                <a:highlight>
                  <a:schemeClr val="lt1"/>
                </a:highlight>
                <a:latin typeface="Meiryo"/>
                <a:ea typeface="Meiryo"/>
                <a:cs typeface="Meiryo"/>
                <a:sym typeface="Meiryo"/>
              </a:rPr>
              <a:t>"利用していない理由について「就学援助」、「生活困窮者の自立支援相談窓口」、「母子家庭等就業・自立支援センター」に関しては、</a:t>
            </a:r>
            <a:r>
              <a:rPr b="1" i="1" lang="ja" sz="1450" u="sng">
                <a:solidFill>
                  <a:schemeClr val="dk1"/>
                </a:solidFill>
                <a:highlight>
                  <a:schemeClr val="accent6"/>
                </a:highlight>
                <a:latin typeface="Meiryo"/>
                <a:ea typeface="Meiryo"/>
                <a:cs typeface="Meiryo"/>
                <a:sym typeface="Meiryo"/>
              </a:rPr>
              <a:t>「利用したいが、今までこの支援制度を知らなかったから」と「利用したいが、手続がわからなかったり、利用しにくいから」を合わせた回答が全体で約 1 割</a:t>
            </a:r>
            <a:r>
              <a:rPr i="1" lang="ja" sz="1450">
                <a:solidFill>
                  <a:schemeClr val="dk1"/>
                </a:solidFill>
                <a:highlight>
                  <a:schemeClr val="lt1"/>
                </a:highlight>
                <a:latin typeface="Meiryo"/>
                <a:ea typeface="Meiryo"/>
                <a:cs typeface="Meiryo"/>
                <a:sym typeface="Meiryo"/>
              </a:rPr>
              <a:t>となっている"</a:t>
            </a:r>
            <a:endParaRPr i="1" sz="2100">
              <a:solidFill>
                <a:schemeClr val="dk1"/>
              </a:solidFill>
            </a:endParaRPr>
          </a:p>
          <a:p>
            <a:pPr indent="0" lvl="0" marL="1371600" rtl="0" algn="r">
              <a:spcBef>
                <a:spcPts val="0"/>
              </a:spcBef>
              <a:spcAft>
                <a:spcPts val="0"/>
              </a:spcAft>
              <a:buNone/>
            </a:pPr>
            <a:r>
              <a:t/>
            </a:r>
            <a:endParaRPr sz="2000">
              <a:solidFill>
                <a:schemeClr val="dk1"/>
              </a:solidFill>
            </a:endParaRPr>
          </a:p>
          <a:p>
            <a:pPr indent="0" lvl="0" marL="1371600" rtl="0" algn="r">
              <a:spcBef>
                <a:spcPts val="1200"/>
              </a:spcBef>
              <a:spcAft>
                <a:spcPts val="1200"/>
              </a:spcAft>
              <a:buNone/>
            </a:pPr>
            <a:r>
              <a:rPr i="1" lang="ja" sz="1300" u="sng">
                <a:solidFill>
                  <a:schemeClr val="accent5"/>
                </a:solidFill>
                <a:hlinkClick r:id="rId3">
                  <a:extLst>
                    <a:ext uri="{A12FA001-AC4F-418D-AE19-62706E023703}">
                      <ahyp:hlinkClr val="tx"/>
                    </a:ext>
                  </a:extLst>
                </a:hlinkClick>
              </a:rPr>
              <a:t>出典）</a:t>
            </a:r>
            <a:r>
              <a:rPr i="1" lang="ja" sz="1300" u="sng">
                <a:solidFill>
                  <a:schemeClr val="accent5"/>
                </a:solidFill>
                <a:highlight>
                  <a:schemeClr val="lt1"/>
                </a:highlight>
                <a:hlinkClick r:id="rId4">
                  <a:extLst>
                    <a:ext uri="{A12FA001-AC4F-418D-AE19-62706E023703}">
                      <ahyp:hlinkClr val="tx"/>
                    </a:ext>
                  </a:extLst>
                </a:hlinkClick>
              </a:rPr>
              <a:t>令和3年 子供の生活状況調査の分析 報告書</a:t>
            </a:r>
            <a:r>
              <a:rPr i="1" lang="ja" sz="1300" u="sng">
                <a:solidFill>
                  <a:schemeClr val="accent5"/>
                </a:solidFill>
                <a:hlinkClick r:id="rId5">
                  <a:extLst>
                    <a:ext uri="{A12FA001-AC4F-418D-AE19-62706E023703}">
                      <ahyp:hlinkClr val="tx"/>
                    </a:ext>
                  </a:extLst>
                </a:hlinkClick>
              </a:rPr>
              <a:t>（内閣府</a:t>
            </a:r>
            <a:r>
              <a:rPr i="1" lang="ja" sz="1300" u="sng">
                <a:solidFill>
                  <a:schemeClr val="accent5"/>
                </a:solidFill>
                <a:hlinkClick r:id="rId6">
                  <a:extLst>
                    <a:ext uri="{A12FA001-AC4F-418D-AE19-62706E023703}">
                      <ahyp:hlinkClr val="tx"/>
                    </a:ext>
                  </a:extLst>
                </a:hlinkClick>
              </a:rPr>
              <a:t>）</a:t>
            </a:r>
            <a:endParaRPr/>
          </a:p>
        </p:txBody>
      </p:sp>
      <p:sp>
        <p:nvSpPr>
          <p:cNvPr id="115" name="Google Shape;115;p18"/>
          <p:cNvSpPr txBox="1"/>
          <p:nvPr>
            <p:ph idx="12" type="sldNum"/>
          </p:nvPr>
        </p:nvSpPr>
        <p:spPr>
          <a:xfrm>
            <a:off x="8838762" y="4862965"/>
            <a:ext cx="245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
        <p:nvSpPr>
          <p:cNvPr id="116" name="Google Shape;116;p18"/>
          <p:cNvSpPr txBox="1"/>
          <p:nvPr>
            <p:ph type="title"/>
          </p:nvPr>
        </p:nvSpPr>
        <p:spPr>
          <a:xfrm>
            <a:off x="311700" y="23647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ja" sz="2400"/>
              <a:t>2.制度利用</a:t>
            </a:r>
            <a:r>
              <a:rPr b="1" lang="ja" sz="2400"/>
              <a:t>を阻む</a:t>
            </a:r>
            <a:r>
              <a:rPr b="1" lang="ja" sz="2400"/>
              <a:t>要因①-申請プロセスにおける障壁-</a:t>
            </a:r>
            <a:endParaRPr b="1" sz="2400"/>
          </a:p>
        </p:txBody>
      </p:sp>
      <p:sp>
        <p:nvSpPr>
          <p:cNvPr id="117" name="Google Shape;117;p18"/>
          <p:cNvSpPr txBox="1"/>
          <p:nvPr>
            <p:ph idx="1" type="body"/>
          </p:nvPr>
        </p:nvSpPr>
        <p:spPr>
          <a:xfrm>
            <a:off x="152550" y="732575"/>
            <a:ext cx="8838900" cy="9234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ja" sz="3626">
                <a:solidFill>
                  <a:schemeClr val="dk1"/>
                </a:solidFill>
                <a:highlight>
                  <a:schemeClr val="accent6"/>
                </a:highlight>
              </a:rPr>
              <a:t>制度の存在を知らない</a:t>
            </a:r>
            <a:r>
              <a:rPr b="1" lang="ja" sz="3626">
                <a:solidFill>
                  <a:schemeClr val="dk1"/>
                </a:solidFill>
              </a:rPr>
              <a:t>、内容がよくわからない、書類を書けない・揃えられない、自分の状況をうまく説明できない、役所に相談に行く時間・余裕がない...etc.</a:t>
            </a:r>
            <a:r>
              <a:rPr b="1" lang="ja" sz="3626">
                <a:solidFill>
                  <a:schemeClr val="dk1"/>
                </a:solidFill>
              </a:rPr>
              <a:t>利用申請のプロセスにおける障壁がある。</a:t>
            </a:r>
            <a:endParaRPr b="1" sz="3626">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21230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ja" sz="2400"/>
              <a:t>2.制度利用</a:t>
            </a:r>
            <a:r>
              <a:rPr b="1" lang="ja" sz="2400"/>
              <a:t>を阻む</a:t>
            </a:r>
            <a:r>
              <a:rPr b="1" lang="ja" sz="2400"/>
              <a:t>要因②-</a:t>
            </a:r>
            <a:r>
              <a:rPr b="1" lang="ja" sz="2400">
                <a:highlight>
                  <a:schemeClr val="accent6"/>
                </a:highlight>
              </a:rPr>
              <a:t>言語的排除</a:t>
            </a:r>
            <a:r>
              <a:rPr b="1" lang="ja" sz="2400"/>
              <a:t>とスティグマ</a:t>
            </a:r>
            <a:endParaRPr b="1" sz="2400"/>
          </a:p>
        </p:txBody>
      </p:sp>
      <p:sp>
        <p:nvSpPr>
          <p:cNvPr id="123" name="Google Shape;123;p19"/>
          <p:cNvSpPr txBox="1"/>
          <p:nvPr>
            <p:ph idx="1" type="body"/>
          </p:nvPr>
        </p:nvSpPr>
        <p:spPr>
          <a:xfrm>
            <a:off x="216725" y="1029650"/>
            <a:ext cx="8615700" cy="38031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85000"/>
          </a:bodyPr>
          <a:lstStyle/>
          <a:p>
            <a:pPr indent="0" lvl="0" marL="0" rtl="0" algn="l">
              <a:spcBef>
                <a:spcPts val="0"/>
              </a:spcBef>
              <a:spcAft>
                <a:spcPts val="0"/>
              </a:spcAft>
              <a:buNone/>
            </a:pPr>
            <a:r>
              <a:t/>
            </a:r>
            <a:endParaRPr sz="1200">
              <a:solidFill>
                <a:schemeClr val="dk1"/>
              </a:solidFill>
            </a:endParaRPr>
          </a:p>
          <a:p>
            <a:pPr indent="-325755" lvl="0" marL="457200" rtl="0" algn="l">
              <a:spcBef>
                <a:spcPts val="0"/>
              </a:spcBef>
              <a:spcAft>
                <a:spcPts val="0"/>
              </a:spcAft>
              <a:buClr>
                <a:schemeClr val="dk1"/>
              </a:buClr>
              <a:buSzPct val="100000"/>
              <a:buChar char="●"/>
            </a:pPr>
            <a:r>
              <a:rPr b="1" lang="ja">
                <a:solidFill>
                  <a:schemeClr val="dk1"/>
                </a:solidFill>
              </a:rPr>
              <a:t>制度説明文と申請書類における言葉の問題</a:t>
            </a:r>
            <a:endParaRPr b="1">
              <a:solidFill>
                <a:schemeClr val="dk1"/>
              </a:solidFill>
            </a:endParaRPr>
          </a:p>
          <a:p>
            <a:pPr indent="-320357" lvl="1" marL="914400" rtl="0" algn="l">
              <a:spcBef>
                <a:spcPts val="0"/>
              </a:spcBef>
              <a:spcAft>
                <a:spcPts val="0"/>
              </a:spcAft>
              <a:buClr>
                <a:schemeClr val="dk1"/>
              </a:buClr>
              <a:buSzPct val="100000"/>
              <a:buChar char="○"/>
            </a:pPr>
            <a:r>
              <a:rPr lang="ja" sz="1700">
                <a:solidFill>
                  <a:schemeClr val="dk1"/>
                </a:solidFill>
              </a:rPr>
              <a:t>制度名から便益が想像しづらい、内容説明も日常生活で使わない/聞きなれない言葉が多い</a:t>
            </a:r>
            <a:endParaRPr sz="1700">
              <a:solidFill>
                <a:schemeClr val="dk1"/>
              </a:solidFill>
            </a:endParaRPr>
          </a:p>
          <a:p>
            <a:pPr indent="-320357" lvl="1" marL="914400" rtl="0" algn="l">
              <a:spcBef>
                <a:spcPts val="0"/>
              </a:spcBef>
              <a:spcAft>
                <a:spcPts val="0"/>
              </a:spcAft>
              <a:buClr>
                <a:schemeClr val="dk1"/>
              </a:buClr>
              <a:buSzPct val="100000"/>
              <a:buChar char="○"/>
            </a:pPr>
            <a:r>
              <a:rPr lang="ja" sz="1700">
                <a:solidFill>
                  <a:schemeClr val="dk1"/>
                </a:solidFill>
              </a:rPr>
              <a:t>知的に障害のある方、さまざまな理由で教育を受けることができていない方、日本語が母語でない方、多忙で読み込むことに時間をかけられない方などが、</a:t>
            </a:r>
            <a:r>
              <a:rPr lang="ja" sz="1700">
                <a:solidFill>
                  <a:schemeClr val="dk1"/>
                </a:solidFill>
                <a:highlight>
                  <a:schemeClr val="accent6"/>
                </a:highlight>
              </a:rPr>
              <a:t>言葉の問題で制度から排除されてしまう</a:t>
            </a:r>
            <a:endParaRPr sz="1700">
              <a:solidFill>
                <a:schemeClr val="dk1"/>
              </a:solidFill>
              <a:highlight>
                <a:schemeClr val="accent6"/>
              </a:highlight>
            </a:endParaRPr>
          </a:p>
          <a:p>
            <a:pPr indent="0" lvl="0" marL="457200" rtl="0" algn="l">
              <a:spcBef>
                <a:spcPts val="0"/>
              </a:spcBef>
              <a:spcAft>
                <a:spcPts val="0"/>
              </a:spcAft>
              <a:buNone/>
            </a:pPr>
            <a:r>
              <a:t/>
            </a:r>
            <a:endParaRPr>
              <a:solidFill>
                <a:schemeClr val="dk1"/>
              </a:solidFill>
              <a:highlight>
                <a:schemeClr val="accent6"/>
              </a:highlight>
            </a:endParaRPr>
          </a:p>
          <a:p>
            <a:pPr indent="-325755" lvl="0" marL="457200" rtl="0" algn="l">
              <a:spcBef>
                <a:spcPts val="0"/>
              </a:spcBef>
              <a:spcAft>
                <a:spcPts val="0"/>
              </a:spcAft>
              <a:buClr>
                <a:schemeClr val="dk1"/>
              </a:buClr>
              <a:buSzPct val="100000"/>
              <a:buChar char="●"/>
            </a:pPr>
            <a:r>
              <a:rPr b="1" lang="ja">
                <a:solidFill>
                  <a:schemeClr val="dk1"/>
                </a:solidFill>
              </a:rPr>
              <a:t>自治体間で異なる制度の説明文章</a:t>
            </a:r>
            <a:endParaRPr b="1">
              <a:solidFill>
                <a:schemeClr val="dk1"/>
              </a:solidFill>
            </a:endParaRPr>
          </a:p>
          <a:p>
            <a:pPr indent="-320357" lvl="1" marL="914400" rtl="0" algn="l">
              <a:spcBef>
                <a:spcPts val="0"/>
              </a:spcBef>
              <a:spcAft>
                <a:spcPts val="0"/>
              </a:spcAft>
              <a:buClr>
                <a:schemeClr val="dk1"/>
              </a:buClr>
              <a:buSzPct val="100000"/>
              <a:buChar char="○"/>
            </a:pPr>
            <a:r>
              <a:rPr lang="ja" sz="1700">
                <a:solidFill>
                  <a:schemeClr val="dk1"/>
                </a:solidFill>
              </a:rPr>
              <a:t>例：東京23区の就学援助制度の書類の制度説明の文章</a:t>
            </a:r>
            <a:endParaRPr sz="1700">
              <a:solidFill>
                <a:schemeClr val="dk1"/>
              </a:solidFill>
            </a:endParaRPr>
          </a:p>
          <a:p>
            <a:pPr indent="-320357" lvl="2" marL="1371600" rtl="0" algn="l">
              <a:lnSpc>
                <a:spcPct val="150000"/>
              </a:lnSpc>
              <a:spcBef>
                <a:spcPts val="0"/>
              </a:spcBef>
              <a:spcAft>
                <a:spcPts val="0"/>
              </a:spcAft>
              <a:buClr>
                <a:schemeClr val="dk1"/>
              </a:buClr>
              <a:buSzPct val="100000"/>
              <a:buChar char="■"/>
            </a:pPr>
            <a:r>
              <a:rPr lang="ja" sz="1700">
                <a:solidFill>
                  <a:schemeClr val="dk1"/>
                </a:solidFill>
              </a:rPr>
              <a:t>「義務教育期間中の</a:t>
            </a:r>
            <a:r>
              <a:rPr lang="ja" sz="1700">
                <a:solidFill>
                  <a:schemeClr val="dk1"/>
                </a:solidFill>
                <a:highlight>
                  <a:schemeClr val="accent6"/>
                </a:highlight>
              </a:rPr>
              <a:t>お子さんが楽しく勉強できるように</a:t>
            </a:r>
            <a:r>
              <a:rPr lang="ja" sz="1700">
                <a:solidFill>
                  <a:schemeClr val="dk1"/>
                </a:solidFill>
              </a:rPr>
              <a:t>」VS「学校給食費や学用品費等の</a:t>
            </a:r>
            <a:r>
              <a:rPr lang="ja" sz="1700">
                <a:solidFill>
                  <a:schemeClr val="dk1"/>
                </a:solidFill>
                <a:highlight>
                  <a:srgbClr val="FFFF00"/>
                </a:highlight>
              </a:rPr>
              <a:t>支払いに困っている</a:t>
            </a:r>
            <a:r>
              <a:rPr lang="ja" sz="1700">
                <a:solidFill>
                  <a:schemeClr val="dk1"/>
                </a:solidFill>
              </a:rPr>
              <a:t>」</a:t>
            </a:r>
            <a:r>
              <a:rPr lang="ja" sz="1700">
                <a:solidFill>
                  <a:schemeClr val="dk1"/>
                </a:solidFill>
              </a:rPr>
              <a:t>など、自治体によって書き振りに違いがある。</a:t>
            </a:r>
            <a:endParaRPr sz="1700">
              <a:solidFill>
                <a:schemeClr val="dk1"/>
              </a:solidFill>
            </a:endParaRPr>
          </a:p>
          <a:p>
            <a:pPr indent="-320357" lvl="2" marL="1371600" rtl="0" algn="l">
              <a:lnSpc>
                <a:spcPct val="150000"/>
              </a:lnSpc>
              <a:spcBef>
                <a:spcPts val="0"/>
              </a:spcBef>
              <a:spcAft>
                <a:spcPts val="0"/>
              </a:spcAft>
              <a:buClr>
                <a:schemeClr val="dk1"/>
              </a:buClr>
              <a:buSzPct val="100000"/>
              <a:buChar char="■"/>
            </a:pPr>
            <a:r>
              <a:rPr lang="ja" sz="1700">
                <a:solidFill>
                  <a:schemeClr val="dk1"/>
                </a:solidFill>
              </a:rPr>
              <a:t>上記どちらの表現の方が、制度利用をためらっている人の背中をそっと押すことができるだろうか？</a:t>
            </a:r>
            <a:endParaRPr/>
          </a:p>
        </p:txBody>
      </p:sp>
      <p:sp>
        <p:nvSpPr>
          <p:cNvPr id="124" name="Google Shape;124;p19"/>
          <p:cNvSpPr txBox="1"/>
          <p:nvPr>
            <p:ph idx="12" type="sldNum"/>
          </p:nvPr>
        </p:nvSpPr>
        <p:spPr>
          <a:xfrm>
            <a:off x="8838762" y="4862965"/>
            <a:ext cx="245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311700" y="21230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ja" sz="2400"/>
              <a:t>2.制度利用を阻む要因②-言語的排除と</a:t>
            </a:r>
            <a:r>
              <a:rPr b="1" lang="ja" sz="2400">
                <a:highlight>
                  <a:schemeClr val="accent6"/>
                </a:highlight>
              </a:rPr>
              <a:t>スティグマ</a:t>
            </a:r>
            <a:endParaRPr b="1" sz="2400">
              <a:highlight>
                <a:schemeClr val="accent6"/>
              </a:highlight>
            </a:endParaRPr>
          </a:p>
        </p:txBody>
      </p:sp>
      <p:sp>
        <p:nvSpPr>
          <p:cNvPr id="130" name="Google Shape;130;p20"/>
          <p:cNvSpPr txBox="1"/>
          <p:nvPr>
            <p:ph idx="1" type="body"/>
          </p:nvPr>
        </p:nvSpPr>
        <p:spPr>
          <a:xfrm>
            <a:off x="264150" y="785000"/>
            <a:ext cx="8615700" cy="38031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chemeClr val="dk1"/>
              </a:solidFill>
            </a:endParaRPr>
          </a:p>
          <a:p>
            <a:pPr indent="-342900" lvl="0" marL="457200" rtl="0" algn="l">
              <a:spcBef>
                <a:spcPts val="0"/>
              </a:spcBef>
              <a:spcAft>
                <a:spcPts val="0"/>
              </a:spcAft>
              <a:buClr>
                <a:schemeClr val="dk1"/>
              </a:buClr>
              <a:buSzPts val="1800"/>
              <a:buChar char="●"/>
            </a:pPr>
            <a:r>
              <a:rPr lang="ja" sz="1500">
                <a:solidFill>
                  <a:schemeClr val="dk1"/>
                </a:solidFill>
                <a:latin typeface="Cambria"/>
                <a:ea typeface="Cambria"/>
                <a:cs typeface="Cambria"/>
                <a:sym typeface="Cambria"/>
              </a:rPr>
              <a:t>スティグマとは、信用を失墜させたり、軽蔑の対象となったりする特徴、条件、アイデンティティ、地位、または区別と定義される</a:t>
            </a:r>
            <a:r>
              <a:rPr lang="ja" sz="1500">
                <a:solidFill>
                  <a:schemeClr val="accent2"/>
                </a:solidFill>
                <a:latin typeface="Cambria"/>
                <a:ea typeface="Cambria"/>
                <a:cs typeface="Cambria"/>
                <a:sym typeface="Cambria"/>
              </a:rPr>
              <a:t>(Goffman, 1963; Pescosolido &amp; Martin, 2015).</a:t>
            </a:r>
            <a:endParaRPr sz="1500">
              <a:solidFill>
                <a:schemeClr val="accent2"/>
              </a:solidFill>
              <a:latin typeface="Cambria"/>
              <a:ea typeface="Cambria"/>
              <a:cs typeface="Cambria"/>
              <a:sym typeface="Cambria"/>
            </a:endParaRPr>
          </a:p>
          <a:p>
            <a:pPr indent="-342900" lvl="0" marL="457200" rtl="0" algn="l">
              <a:spcBef>
                <a:spcPts val="0"/>
              </a:spcBef>
              <a:spcAft>
                <a:spcPts val="0"/>
              </a:spcAft>
              <a:buClr>
                <a:schemeClr val="dk1"/>
              </a:buClr>
              <a:buSzPts val="1800"/>
              <a:buChar char="●"/>
            </a:pPr>
            <a:r>
              <a:rPr lang="ja" sz="1500">
                <a:solidFill>
                  <a:schemeClr val="dk1"/>
                </a:solidFill>
                <a:latin typeface="Cambria"/>
                <a:ea typeface="Cambria"/>
                <a:cs typeface="Cambria"/>
                <a:sym typeface="Cambria"/>
              </a:rPr>
              <a:t>アメリカにおいて、公的扶助のスティグマが、経済的困難に直面しているにもかかわらず、受給資格のある人の申請を抑止することが示されている</a:t>
            </a:r>
            <a:r>
              <a:rPr lang="ja" sz="1500">
                <a:solidFill>
                  <a:schemeClr val="accent2"/>
                </a:solidFill>
                <a:latin typeface="Cambria"/>
                <a:ea typeface="Cambria"/>
                <a:cs typeface="Cambria"/>
                <a:sym typeface="Cambria"/>
              </a:rPr>
              <a:t> (Moffitt, 1983; Stuber &amp; Schlesinger, 2006)</a:t>
            </a:r>
            <a:endParaRPr sz="15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Char char="●"/>
            </a:pPr>
            <a:r>
              <a:rPr lang="ja" sz="1500">
                <a:solidFill>
                  <a:schemeClr val="dk1"/>
                </a:solidFill>
                <a:latin typeface="Cambria"/>
                <a:ea typeface="Cambria"/>
                <a:cs typeface="Cambria"/>
                <a:sym typeface="Cambria"/>
              </a:rPr>
              <a:t>公的扶助のスティグマは、</a:t>
            </a:r>
            <a:r>
              <a:rPr lang="ja" sz="1500">
                <a:solidFill>
                  <a:schemeClr val="dk1"/>
                </a:solidFill>
                <a:highlight>
                  <a:schemeClr val="accent6"/>
                </a:highlight>
                <a:latin typeface="Cambria"/>
                <a:ea typeface="Cambria"/>
                <a:cs typeface="Cambria"/>
                <a:sym typeface="Cambria"/>
              </a:rPr>
              <a:t>うつ病を含むいくつかの不利な精神衛生上の結果と関連している</a:t>
            </a:r>
            <a:r>
              <a:rPr lang="ja" sz="1500">
                <a:solidFill>
                  <a:schemeClr val="accent2"/>
                </a:solidFill>
                <a:latin typeface="Cambria"/>
                <a:ea typeface="Cambria"/>
                <a:cs typeface="Cambria"/>
                <a:sym typeface="Cambria"/>
              </a:rPr>
              <a:t>(Pak, 2020),</a:t>
            </a:r>
            <a:r>
              <a:rPr lang="ja" sz="1500">
                <a:solidFill>
                  <a:schemeClr val="dk1"/>
                </a:solidFill>
                <a:latin typeface="Cambria"/>
                <a:ea typeface="Cambria"/>
                <a:cs typeface="Cambria"/>
                <a:sym typeface="Cambria"/>
              </a:rPr>
              <a:t>自己価値感の低下</a:t>
            </a:r>
            <a:r>
              <a:rPr lang="ja" sz="1500">
                <a:solidFill>
                  <a:schemeClr val="accent2"/>
                </a:solidFill>
                <a:latin typeface="Cambria"/>
                <a:ea typeface="Cambria"/>
                <a:cs typeface="Cambria"/>
                <a:sym typeface="Cambria"/>
              </a:rPr>
              <a:t> (Petterson &amp; Friel, 2001),</a:t>
            </a:r>
            <a:r>
              <a:rPr lang="ja" sz="1500">
                <a:solidFill>
                  <a:schemeClr val="dk1"/>
                </a:solidFill>
                <a:latin typeface="Cambria"/>
                <a:ea typeface="Cambria"/>
                <a:cs typeface="Cambria"/>
                <a:sym typeface="Cambria"/>
              </a:rPr>
              <a:t>、幸福感の低下</a:t>
            </a:r>
            <a:r>
              <a:rPr lang="ja" sz="1500">
                <a:solidFill>
                  <a:schemeClr val="accent2"/>
                </a:solidFill>
                <a:latin typeface="Cambria"/>
                <a:ea typeface="Cambria"/>
                <a:cs typeface="Cambria"/>
                <a:sym typeface="Cambria"/>
              </a:rPr>
              <a:t> (Crocker et al., 1998)</a:t>
            </a:r>
            <a:r>
              <a:rPr lang="ja" sz="1500">
                <a:solidFill>
                  <a:schemeClr val="dk1"/>
                </a:solidFill>
                <a:latin typeface="Cambria"/>
                <a:ea typeface="Cambria"/>
                <a:cs typeface="Cambria"/>
                <a:sym typeface="Cambria"/>
              </a:rPr>
              <a:t>、低い自尊心、不安</a:t>
            </a:r>
            <a:r>
              <a:rPr lang="ja" sz="1500">
                <a:solidFill>
                  <a:schemeClr val="accent2"/>
                </a:solidFill>
                <a:latin typeface="Cambria"/>
                <a:ea typeface="Cambria"/>
                <a:cs typeface="Cambria"/>
                <a:sym typeface="Cambria"/>
              </a:rPr>
              <a:t> (Dooley &amp; Prause, 2002; Rodriguez et al., 2001), </a:t>
            </a:r>
            <a:r>
              <a:rPr lang="ja" sz="1500">
                <a:solidFill>
                  <a:schemeClr val="dk1"/>
                </a:solidFill>
                <a:latin typeface="Cambria"/>
                <a:ea typeface="Cambria"/>
                <a:cs typeface="Cambria"/>
                <a:sym typeface="Cambria"/>
              </a:rPr>
              <a:t>、自殺傾向</a:t>
            </a:r>
            <a:r>
              <a:rPr lang="ja" sz="1500">
                <a:solidFill>
                  <a:schemeClr val="accent2"/>
                </a:solidFill>
                <a:latin typeface="Cambria"/>
                <a:ea typeface="Cambria"/>
                <a:cs typeface="Cambria"/>
                <a:sym typeface="Cambria"/>
              </a:rPr>
              <a:t> (Bassuk et al., 1997).</a:t>
            </a:r>
            <a:r>
              <a:rPr lang="ja" sz="1500">
                <a:solidFill>
                  <a:schemeClr val="dk1"/>
                </a:solidFill>
                <a:latin typeface="Cambria"/>
                <a:ea typeface="Cambria"/>
                <a:cs typeface="Cambria"/>
                <a:sym typeface="Cambria"/>
              </a:rPr>
              <a:t>さらに、</a:t>
            </a:r>
            <a:r>
              <a:rPr lang="ja" sz="1500">
                <a:solidFill>
                  <a:schemeClr val="dk1"/>
                </a:solidFill>
                <a:highlight>
                  <a:schemeClr val="accent6"/>
                </a:highlight>
                <a:latin typeface="Cambria"/>
                <a:ea typeface="Cambria"/>
                <a:cs typeface="Cambria"/>
                <a:sym typeface="Cambria"/>
              </a:rPr>
              <a:t>スティグマは健康格差の重要な根本的原因</a:t>
            </a:r>
            <a:r>
              <a:rPr lang="ja" sz="1500">
                <a:solidFill>
                  <a:schemeClr val="dk1"/>
                </a:solidFill>
                <a:latin typeface="Cambria"/>
                <a:ea typeface="Cambria"/>
                <a:cs typeface="Cambria"/>
                <a:sym typeface="Cambria"/>
              </a:rPr>
              <a:t>である</a:t>
            </a:r>
            <a:r>
              <a:rPr lang="ja" sz="1500">
                <a:solidFill>
                  <a:schemeClr val="accent2"/>
                </a:solidFill>
                <a:latin typeface="Cambria"/>
                <a:ea typeface="Cambria"/>
                <a:cs typeface="Cambria"/>
                <a:sym typeface="Cambria"/>
              </a:rPr>
              <a:t> (Hatzenbuehler et al., 2013; Phelan et al., 2010; Link &amp; Phelan, 1995).</a:t>
            </a:r>
            <a:endParaRPr>
              <a:solidFill>
                <a:schemeClr val="dk1"/>
              </a:solidFill>
            </a:endParaRPr>
          </a:p>
        </p:txBody>
      </p:sp>
      <p:sp>
        <p:nvSpPr>
          <p:cNvPr id="131" name="Google Shape;131;p20"/>
          <p:cNvSpPr txBox="1"/>
          <p:nvPr>
            <p:ph idx="12" type="sldNum"/>
          </p:nvPr>
        </p:nvSpPr>
        <p:spPr>
          <a:xfrm>
            <a:off x="8838762" y="4862965"/>
            <a:ext cx="245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311700" y="21230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ja" sz="2400"/>
              <a:t>2.制度利用を阻む要因②-言語的排除と</a:t>
            </a:r>
            <a:r>
              <a:rPr b="1" lang="ja" sz="2400">
                <a:highlight>
                  <a:schemeClr val="accent6"/>
                </a:highlight>
              </a:rPr>
              <a:t>スティグマ</a:t>
            </a:r>
            <a:endParaRPr b="1" sz="2400">
              <a:highlight>
                <a:schemeClr val="accent6"/>
              </a:highlight>
            </a:endParaRPr>
          </a:p>
        </p:txBody>
      </p:sp>
      <p:sp>
        <p:nvSpPr>
          <p:cNvPr id="137" name="Google Shape;137;p21"/>
          <p:cNvSpPr txBox="1"/>
          <p:nvPr>
            <p:ph idx="1" type="body"/>
          </p:nvPr>
        </p:nvSpPr>
        <p:spPr>
          <a:xfrm>
            <a:off x="115575" y="1029650"/>
            <a:ext cx="8863800" cy="38031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chemeClr val="dk1"/>
              </a:solidFill>
            </a:endParaRPr>
          </a:p>
          <a:p>
            <a:pPr indent="-336550" lvl="0" marL="457200" rtl="0" algn="l">
              <a:spcBef>
                <a:spcPts val="0"/>
              </a:spcBef>
              <a:spcAft>
                <a:spcPts val="0"/>
              </a:spcAft>
              <a:buClr>
                <a:schemeClr val="dk1"/>
              </a:buClr>
              <a:buSzPts val="1700"/>
              <a:buChar char="●"/>
            </a:pPr>
            <a:r>
              <a:rPr lang="ja" sz="1700">
                <a:solidFill>
                  <a:schemeClr val="dk1"/>
                </a:solidFill>
              </a:rPr>
              <a:t>定期的に繰り返される政治家や芸能人らによる（特に）生活保護制度利用に対する</a:t>
            </a:r>
            <a:br>
              <a:rPr lang="ja" sz="1700">
                <a:solidFill>
                  <a:schemeClr val="dk1"/>
                </a:solidFill>
              </a:rPr>
            </a:br>
            <a:r>
              <a:rPr lang="ja" sz="1700">
                <a:solidFill>
                  <a:schemeClr val="dk1"/>
                </a:solidFill>
              </a:rPr>
              <a:t>パブリックスティグマを強化する発言や、制度に関する誤った知識を伝播する発言</a:t>
            </a:r>
            <a:br>
              <a:rPr lang="ja" sz="1700">
                <a:solidFill>
                  <a:schemeClr val="dk1"/>
                </a:solidFill>
              </a:rPr>
            </a:br>
            <a:endParaRPr sz="1700">
              <a:solidFill>
                <a:schemeClr val="dk1"/>
              </a:solidFill>
            </a:endParaRPr>
          </a:p>
          <a:p>
            <a:pPr indent="-336550" lvl="0" marL="457200" rtl="0" algn="l">
              <a:spcBef>
                <a:spcPts val="0"/>
              </a:spcBef>
              <a:spcAft>
                <a:spcPts val="0"/>
              </a:spcAft>
              <a:buClr>
                <a:schemeClr val="dk1"/>
              </a:buClr>
              <a:buSzPts val="1700"/>
              <a:buChar char="●"/>
            </a:pPr>
            <a:r>
              <a:rPr lang="ja" sz="1700">
                <a:solidFill>
                  <a:schemeClr val="dk1"/>
                </a:solidFill>
              </a:rPr>
              <a:t>上記に対抗する誠実なメディアによる発信、活動家による論考などはPVも視聴率でも勝てず、スティグマの軽減、誤った知識の伝播を食い止められない</a:t>
            </a:r>
            <a:endParaRPr sz="1700">
              <a:solidFill>
                <a:schemeClr val="dk1"/>
              </a:solidFill>
            </a:endParaRPr>
          </a:p>
          <a:p>
            <a:pPr indent="0" lvl="0" marL="457200" rtl="0" algn="l">
              <a:spcBef>
                <a:spcPts val="0"/>
              </a:spcBef>
              <a:spcAft>
                <a:spcPts val="0"/>
              </a:spcAft>
              <a:buNone/>
            </a:pPr>
            <a:r>
              <a:t/>
            </a:r>
            <a:endParaRPr sz="1700">
              <a:solidFill>
                <a:schemeClr val="dk1"/>
              </a:solidFill>
            </a:endParaRPr>
          </a:p>
          <a:p>
            <a:pPr indent="-336550" lvl="0" marL="457200" rtl="0" algn="l">
              <a:spcBef>
                <a:spcPts val="0"/>
              </a:spcBef>
              <a:spcAft>
                <a:spcPts val="0"/>
              </a:spcAft>
              <a:buClr>
                <a:schemeClr val="dk1"/>
              </a:buClr>
              <a:buSzPts val="1700"/>
              <a:buChar char="●"/>
            </a:pPr>
            <a:r>
              <a:rPr lang="ja" sz="1700">
                <a:solidFill>
                  <a:schemeClr val="dk1"/>
                </a:solidFill>
              </a:rPr>
              <a:t>個々人が社会保障制度の正しい知識を得る機会が社会に乏しいため、SNSなどで蔓延する誤った情報を浴びることで、意図せず制度に対するパブリック・スティグマを強化してしまい得る。しかし、誤った知識や認識を、個人で検証、訂正する作業は労力がかかる。</a:t>
            </a:r>
            <a:endParaRPr sz="1700">
              <a:solidFill>
                <a:schemeClr val="dk1"/>
              </a:solidFill>
            </a:endParaRPr>
          </a:p>
        </p:txBody>
      </p:sp>
      <p:sp>
        <p:nvSpPr>
          <p:cNvPr id="138" name="Google Shape;138;p21"/>
          <p:cNvSpPr txBox="1"/>
          <p:nvPr>
            <p:ph idx="12" type="sldNum"/>
          </p:nvPr>
        </p:nvSpPr>
        <p:spPr>
          <a:xfrm>
            <a:off x="8838762" y="4862965"/>
            <a:ext cx="245400" cy="223200"/>
          </a:xfrm>
          <a:prstGeom prst="rect">
            <a:avLst/>
          </a:prstGeom>
          <a:noFill/>
          <a:ln>
            <a:noFill/>
          </a:ln>
        </p:spPr>
        <p:txBody>
          <a:bodyPr anchorCtr="0" anchor="ctr" bIns="34275" lIns="68575" spcFirstLastPara="1" rIns="68575" wrap="square" tIns="34275">
            <a:spAutoFit/>
          </a:body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